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315" r:id="rId2"/>
    <p:sldId id="318" r:id="rId3"/>
    <p:sldId id="319" r:id="rId4"/>
    <p:sldId id="367" r:id="rId5"/>
    <p:sldId id="320" r:id="rId6"/>
    <p:sldId id="322" r:id="rId7"/>
    <p:sldId id="368" r:id="rId8"/>
    <p:sldId id="369" r:id="rId9"/>
    <p:sldId id="325" r:id="rId10"/>
    <p:sldId id="370" r:id="rId11"/>
    <p:sldId id="382" r:id="rId12"/>
    <p:sldId id="385" r:id="rId13"/>
    <p:sldId id="393" r:id="rId14"/>
    <p:sldId id="334" r:id="rId15"/>
    <p:sldId id="375" r:id="rId16"/>
    <p:sldId id="376" r:id="rId17"/>
    <p:sldId id="377" r:id="rId18"/>
    <p:sldId id="378" r:id="rId19"/>
    <p:sldId id="335" r:id="rId20"/>
    <p:sldId id="336" r:id="rId21"/>
    <p:sldId id="392"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1034">
          <p15:clr>
            <a:srgbClr val="A4A3A4"/>
          </p15:clr>
        </p15:guide>
        <p15:guide id="2" pos="329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ECFF"/>
    <a:srgbClr val="1397FE"/>
    <a:srgbClr val="20A9FF"/>
    <a:srgbClr val="0090FF"/>
    <a:srgbClr val="0099FF"/>
    <a:srgbClr val="352C83"/>
    <a:srgbClr val="DE7A16"/>
    <a:srgbClr val="F597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24" autoAdjust="0"/>
    <p:restoredTop sz="73000" autoAdjust="0"/>
  </p:normalViewPr>
  <p:slideViewPr>
    <p:cSldViewPr snapToGrid="0" snapToObjects="1">
      <p:cViewPr varScale="1">
        <p:scale>
          <a:sx n="71" d="100"/>
          <a:sy n="71" d="100"/>
        </p:scale>
        <p:origin x="1758" y="66"/>
      </p:cViewPr>
      <p:guideLst>
        <p:guide orient="horz" pos="1034"/>
        <p:guide pos="329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773" y="37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8D5FB5A-BFF7-454D-A55A-4308F675C762}" type="datetime1">
              <a:rPr lang="en-US"/>
              <a:pPr>
                <a:defRPr/>
              </a:pPr>
              <a:t>9/15/2014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ＭＳ Ｐゴシック"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0DA77F6-1924-4AF2-9DC2-004FB835D8CE}" type="slidenum">
              <a:rPr lang="en-US"/>
              <a:pPr>
                <a:defRPr/>
              </a:pPr>
              <a:t>‹#›</a:t>
            </a:fld>
            <a:endParaRPr lang="en-US"/>
          </a:p>
        </p:txBody>
      </p:sp>
    </p:spTree>
    <p:extLst>
      <p:ext uri="{BB962C8B-B14F-4D97-AF65-F5344CB8AC3E}">
        <p14:creationId xmlns:p14="http://schemas.microsoft.com/office/powerpoint/2010/main" val="1467565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0D4357AF-D850-4E56-BCE8-C5B724A31DA2}" type="datetime1">
              <a:rPr lang="en-US"/>
              <a:pPr>
                <a:defRPr/>
              </a:pPr>
              <a:t>9/15/2014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E62BC960-44AF-498F-B994-9EA48CF4C6C8}" type="slidenum">
              <a:rPr lang="en-US"/>
              <a:pPr>
                <a:defRPr/>
              </a:pPr>
              <a:t>‹#›</a:t>
            </a:fld>
            <a:endParaRPr lang="en-US"/>
          </a:p>
        </p:txBody>
      </p:sp>
    </p:spTree>
    <p:extLst>
      <p:ext uri="{BB962C8B-B14F-4D97-AF65-F5344CB8AC3E}">
        <p14:creationId xmlns:p14="http://schemas.microsoft.com/office/powerpoint/2010/main" val="177705762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81E7B9FA-B3BC-448F-937C-7FF746C27816}" type="slidenum">
              <a:rPr lang="en-US" smtClean="0"/>
              <a:pPr/>
              <a:t>1</a:t>
            </a:fld>
            <a:endParaRPr lang="en-US" dirty="0" smtClean="0"/>
          </a:p>
        </p:txBody>
      </p:sp>
    </p:spTree>
    <p:extLst>
      <p:ext uri="{BB962C8B-B14F-4D97-AF65-F5344CB8AC3E}">
        <p14:creationId xmlns:p14="http://schemas.microsoft.com/office/powerpoint/2010/main" val="265299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t>Additional sample questions and test taking tips are available in the </a:t>
            </a:r>
            <a:r>
              <a:rPr lang="en-US" i="1" dirty="0" smtClean="0"/>
              <a:t>Official Student Guide to the PSAT/NMSQT</a:t>
            </a:r>
            <a:r>
              <a:rPr lang="en-US" dirty="0" smtClean="0"/>
              <a:t>.</a:t>
            </a:r>
          </a:p>
          <a:p>
            <a:pPr eaLnBrk="1" hangingPunct="1">
              <a:spcBef>
                <a:spcPct val="0"/>
              </a:spcBef>
            </a:pPr>
            <a:endParaRPr lang="en-US" dirty="0" smtClean="0">
              <a:ea typeface="ＭＳ Ｐゴシック" pitchFamily="34" charset="-128"/>
            </a:endParaRPr>
          </a:p>
        </p:txBody>
      </p:sp>
      <p:sp>
        <p:nvSpPr>
          <p:cNvPr id="64516" name="Slide Number Placeholder 3"/>
          <p:cNvSpPr>
            <a:spLocks noGrp="1"/>
          </p:cNvSpPr>
          <p:nvPr>
            <p:ph type="sldNum" sz="quarter" idx="5"/>
          </p:nvPr>
        </p:nvSpPr>
        <p:spPr bwMode="auto">
          <a:noFill/>
          <a:ln>
            <a:miter lim="800000"/>
            <a:headEnd/>
            <a:tailEnd/>
          </a:ln>
        </p:spPr>
        <p:txBody>
          <a:bodyPr/>
          <a:lstStyle/>
          <a:p>
            <a:fld id="{93A8C8C0-FA82-4678-AEA8-C3025CA2B538}" type="slidenum">
              <a:rPr lang="en-US" smtClean="0"/>
              <a:pPr/>
              <a:t>10</a:t>
            </a:fld>
            <a:endParaRPr lang="en-US" dirty="0" smtClean="0"/>
          </a:p>
        </p:txBody>
      </p:sp>
    </p:spTree>
    <p:extLst>
      <p:ext uri="{BB962C8B-B14F-4D97-AF65-F5344CB8AC3E}">
        <p14:creationId xmlns:p14="http://schemas.microsoft.com/office/powerpoint/2010/main" val="2451621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SENTENCE COMPLETIONS </a:t>
            </a:r>
            <a:r>
              <a:rPr lang="en-US" dirty="0" smtClean="0"/>
              <a:t>measure knowledge of the meaning of words and ability to understand how the different parts of a sentence fit logically together. </a:t>
            </a:r>
          </a:p>
          <a:p>
            <a:pPr>
              <a:spcBef>
                <a:spcPct val="0"/>
              </a:spcBef>
            </a:pPr>
            <a:r>
              <a:rPr lang="en-US" dirty="0" smtClean="0"/>
              <a:t/>
            </a:r>
            <a:br>
              <a:rPr lang="en-US" dirty="0" smtClean="0"/>
            </a:br>
            <a:r>
              <a:rPr lang="en-US" dirty="0" smtClean="0"/>
              <a:t>Choice (A) is incorrect. To say that the information is contemporary, or current, is not to contradict its significance.</a:t>
            </a:r>
          </a:p>
          <a:p>
            <a:pPr eaLnBrk="1" hangingPunct="1">
              <a:spcBef>
                <a:spcPct val="0"/>
              </a:spcBef>
            </a:pPr>
            <a:r>
              <a:rPr lang="en-US" dirty="0" smtClean="0"/>
              <a:t>Choice (B) is incorrect. "Scintillating" means sparkling or brilliant. It is possible for a report to be both significant and scintillating, so Heather would not be contradicting Roger if she described the report in this way.</a:t>
            </a:r>
          </a:p>
          <a:p>
            <a:pPr eaLnBrk="1" hangingPunct="1">
              <a:spcBef>
                <a:spcPct val="0"/>
              </a:spcBef>
            </a:pPr>
            <a:r>
              <a:rPr lang="en-US" dirty="0" smtClean="0"/>
              <a:t>Choice (C) is incorrect. Heather would not be contradicting Roger if she said the report was objective, or unbiased. A report can easily be both significant and objective.</a:t>
            </a:r>
          </a:p>
          <a:p>
            <a:pPr eaLnBrk="1" hangingPunct="1">
              <a:spcBef>
                <a:spcPct val="0"/>
              </a:spcBef>
            </a:pPr>
            <a:r>
              <a:rPr lang="en-US" dirty="0" smtClean="0"/>
              <a:t>Choice (D) is incorrect. "Irrevocable" means unable to be taken back. This term is not the opposite of "significant" and therefore doesn't indicate a contradiction.</a:t>
            </a:r>
          </a:p>
          <a:p>
            <a:pPr eaLnBrk="1" hangingPunct="1">
              <a:spcBef>
                <a:spcPct val="0"/>
              </a:spcBef>
            </a:pPr>
            <a:endParaRPr lang="en-US" dirty="0" smtClean="0"/>
          </a:p>
          <a:p>
            <a:r>
              <a:rPr lang="en-US" sz="1200" dirty="0" smtClean="0">
                <a:cs typeface="Arial" charset="0"/>
              </a:rPr>
              <a:t>Because Heather is contradicting Roger, the correct response is the word that is most nearly the opposite of “significant.”</a:t>
            </a:r>
          </a:p>
          <a:p>
            <a:r>
              <a:rPr lang="en-US" sz="1200" dirty="0" smtClean="0">
                <a:cs typeface="Arial" charset="0"/>
              </a:rPr>
              <a:t>Choice (E) is correct.</a:t>
            </a:r>
          </a:p>
          <a:p>
            <a:r>
              <a:rPr lang="en-US" sz="1200" dirty="0" smtClean="0">
                <a:cs typeface="Arial" charset="0"/>
              </a:rPr>
              <a:t>“Immaterial” means inconsequential or irrelevant. </a:t>
            </a:r>
          </a:p>
          <a:p>
            <a:r>
              <a:rPr lang="en-US" sz="1200" dirty="0" smtClean="0">
                <a:cs typeface="Arial" charset="0"/>
              </a:rPr>
              <a:t>Information that is immaterial is by definition not significant.</a:t>
            </a:r>
          </a:p>
          <a:p>
            <a:pPr eaLnBrk="1" hangingPunct="1">
              <a:spcBef>
                <a:spcPct val="0"/>
              </a:spcBef>
            </a:pPr>
            <a:endParaRPr lang="en-US" dirty="0"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341D27-3CB1-4439-9CB4-5E1F430BA3F1}" type="slidenum">
              <a:rPr lang="en-US" smtClean="0"/>
              <a:pPr fontAlgn="base">
                <a:spcBef>
                  <a:spcPct val="0"/>
                </a:spcBef>
                <a:spcAft>
                  <a:spcPct val="0"/>
                </a:spcAft>
                <a:defRPr/>
              </a:pPr>
              <a:t>11</a:t>
            </a:fld>
            <a:endParaRPr lang="en-US" smtClean="0"/>
          </a:p>
        </p:txBody>
      </p:sp>
    </p:spTree>
    <p:extLst>
      <p:ext uri="{BB962C8B-B14F-4D97-AF65-F5344CB8AC3E}">
        <p14:creationId xmlns:p14="http://schemas.microsoft.com/office/powerpoint/2010/main" val="76402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STUDENT-PRODUCED RESPONSE </a:t>
            </a:r>
            <a:r>
              <a:rPr lang="en-US" smtClean="0"/>
              <a:t>questions do not have answer choices. Answers are recorded on this grid. </a:t>
            </a:r>
          </a:p>
          <a:p>
            <a:pPr eaLnBrk="1" hangingPunct="1">
              <a:spcBef>
                <a:spcPct val="0"/>
              </a:spcBef>
            </a:pPr>
            <a:endParaRPr lang="en-US" smtClean="0"/>
          </a:p>
          <a:p>
            <a:pPr eaLnBrk="1" hangingPunct="1">
              <a:spcBef>
                <a:spcPct val="0"/>
              </a:spcBef>
            </a:pPr>
            <a:r>
              <a:rPr lang="en-US" smtClean="0"/>
              <a:t>To put the answer (4/7) on the grid, first write 4, then the fraction bar (slash), and then 7 in the spaces above the grid. It does not matter whether you start at the first space at the left or finish in the last space at the right. If the answer were 2, we could put the 2 in any one of the four answer spaces and bubble in the 2 below it. THE ANSWER  MUST BE BUBBLED on the grid in order to receive credit.  Incorrect gridding of the answer (ending up different from the one written in the spaces) is one of the most common errors and a sure way to lose points. </a:t>
            </a:r>
          </a:p>
          <a:p>
            <a:pPr eaLnBrk="1" hangingPunct="1">
              <a:spcBef>
                <a:spcPct val="0"/>
              </a:spcBef>
            </a:pPr>
            <a:endParaRPr lang="en-US" smtClean="0"/>
          </a:p>
          <a:p>
            <a:pPr eaLnBrk="1" hangingPunct="1">
              <a:spcBef>
                <a:spcPct val="0"/>
              </a:spcBef>
            </a:pPr>
            <a:r>
              <a:rPr lang="en-US" b="1" smtClean="0"/>
              <a:t>Note to Presenter:</a:t>
            </a:r>
            <a:r>
              <a:rPr lang="en-US" smtClean="0"/>
              <a:t> The directions for recording answers to STUDENT-PRODUCED RESPONSE questions are written in the test booklet and in the </a:t>
            </a:r>
            <a:r>
              <a:rPr lang="en-US" i="1" smtClean="0"/>
              <a:t>Official Student Guide to the PSAT/NMSQT</a:t>
            </a:r>
            <a:r>
              <a:rPr lang="en-US" smtClean="0"/>
              <a:t>. Students should read the directions before test day. </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32C27E-BF0E-46E2-8113-CA208BFD4373}" type="slidenum">
              <a:rPr lang="en-US" smtClean="0"/>
              <a:pPr fontAlgn="base">
                <a:spcBef>
                  <a:spcPct val="0"/>
                </a:spcBef>
                <a:spcAft>
                  <a:spcPct val="0"/>
                </a:spcAft>
                <a:defRPr/>
              </a:pPr>
              <a:t>12</a:t>
            </a:fld>
            <a:endParaRPr lang="en-US" smtClean="0"/>
          </a:p>
        </p:txBody>
      </p:sp>
    </p:spTree>
    <p:extLst>
      <p:ext uri="{BB962C8B-B14F-4D97-AF65-F5344CB8AC3E}">
        <p14:creationId xmlns:p14="http://schemas.microsoft.com/office/powerpoint/2010/main" val="2349305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72708" name="Slide Number Placeholder 3"/>
          <p:cNvSpPr>
            <a:spLocks noGrp="1"/>
          </p:cNvSpPr>
          <p:nvPr>
            <p:ph type="sldNum" sz="quarter" idx="5"/>
          </p:nvPr>
        </p:nvSpPr>
        <p:spPr bwMode="auto">
          <a:noFill/>
          <a:ln>
            <a:miter lim="800000"/>
            <a:headEnd/>
            <a:tailEnd/>
          </a:ln>
        </p:spPr>
        <p:txBody>
          <a:bodyPr/>
          <a:lstStyle/>
          <a:p>
            <a:fld id="{FCA3B67C-8F12-46D1-BD62-5732891E241E}" type="slidenum">
              <a:rPr lang="en-US" smtClean="0"/>
              <a:pPr/>
              <a:t>14</a:t>
            </a:fld>
            <a:endParaRPr lang="en-US" smtClean="0"/>
          </a:p>
        </p:txBody>
      </p:sp>
    </p:spTree>
    <p:extLst>
      <p:ext uri="{BB962C8B-B14F-4D97-AF65-F5344CB8AC3E}">
        <p14:creationId xmlns:p14="http://schemas.microsoft.com/office/powerpoint/2010/main" val="1897356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72708" name="Slide Number Placeholder 3"/>
          <p:cNvSpPr>
            <a:spLocks noGrp="1"/>
          </p:cNvSpPr>
          <p:nvPr>
            <p:ph type="sldNum" sz="quarter" idx="5"/>
          </p:nvPr>
        </p:nvSpPr>
        <p:spPr bwMode="auto">
          <a:noFill/>
          <a:ln>
            <a:miter lim="800000"/>
            <a:headEnd/>
            <a:tailEnd/>
          </a:ln>
        </p:spPr>
        <p:txBody>
          <a:bodyPr/>
          <a:lstStyle/>
          <a:p>
            <a:fld id="{FCA3B67C-8F12-46D1-BD62-5732891E241E}" type="slidenum">
              <a:rPr lang="en-US" smtClean="0"/>
              <a:pPr/>
              <a:t>15</a:t>
            </a:fld>
            <a:endParaRPr lang="en-US" smtClean="0"/>
          </a:p>
        </p:txBody>
      </p:sp>
    </p:spTree>
    <p:extLst>
      <p:ext uri="{BB962C8B-B14F-4D97-AF65-F5344CB8AC3E}">
        <p14:creationId xmlns:p14="http://schemas.microsoft.com/office/powerpoint/2010/main" val="873689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72708" name="Slide Number Placeholder 3"/>
          <p:cNvSpPr>
            <a:spLocks noGrp="1"/>
          </p:cNvSpPr>
          <p:nvPr>
            <p:ph type="sldNum" sz="quarter" idx="5"/>
          </p:nvPr>
        </p:nvSpPr>
        <p:spPr bwMode="auto">
          <a:noFill/>
          <a:ln>
            <a:miter lim="800000"/>
            <a:headEnd/>
            <a:tailEnd/>
          </a:ln>
        </p:spPr>
        <p:txBody>
          <a:bodyPr/>
          <a:lstStyle/>
          <a:p>
            <a:fld id="{FCA3B67C-8F12-46D1-BD62-5732891E241E}" type="slidenum">
              <a:rPr lang="en-US" smtClean="0"/>
              <a:pPr/>
              <a:t>16</a:t>
            </a:fld>
            <a:endParaRPr lang="en-US" smtClean="0"/>
          </a:p>
        </p:txBody>
      </p:sp>
    </p:spTree>
    <p:extLst>
      <p:ext uri="{BB962C8B-B14F-4D97-AF65-F5344CB8AC3E}">
        <p14:creationId xmlns:p14="http://schemas.microsoft.com/office/powerpoint/2010/main" val="2393771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72708" name="Slide Number Placeholder 3"/>
          <p:cNvSpPr>
            <a:spLocks noGrp="1"/>
          </p:cNvSpPr>
          <p:nvPr>
            <p:ph type="sldNum" sz="quarter" idx="5"/>
          </p:nvPr>
        </p:nvSpPr>
        <p:spPr bwMode="auto">
          <a:noFill/>
          <a:ln>
            <a:miter lim="800000"/>
            <a:headEnd/>
            <a:tailEnd/>
          </a:ln>
        </p:spPr>
        <p:txBody>
          <a:bodyPr/>
          <a:lstStyle/>
          <a:p>
            <a:fld id="{FCA3B67C-8F12-46D1-BD62-5732891E241E}" type="slidenum">
              <a:rPr lang="en-US" smtClean="0"/>
              <a:pPr/>
              <a:t>17</a:t>
            </a:fld>
            <a:endParaRPr lang="en-US" smtClean="0"/>
          </a:p>
        </p:txBody>
      </p:sp>
    </p:spTree>
    <p:extLst>
      <p:ext uri="{BB962C8B-B14F-4D97-AF65-F5344CB8AC3E}">
        <p14:creationId xmlns:p14="http://schemas.microsoft.com/office/powerpoint/2010/main" val="743105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Note to Presenter:</a:t>
            </a:r>
            <a:r>
              <a:rPr lang="en-US" dirty="0" smtClean="0"/>
              <a:t> Students can make an educated guess by eliminating one or more wrong choices; they increase their chances of choosing the correct answer and earning one point. However, students should avoid wild or random guessing.</a:t>
            </a:r>
          </a:p>
          <a:p>
            <a:pPr eaLnBrk="1" hangingPunct="1">
              <a:spcBef>
                <a:spcPct val="0"/>
              </a:spcBef>
            </a:pPr>
            <a:endParaRPr lang="en-US" dirty="0" smtClean="0">
              <a:ea typeface="ＭＳ Ｐゴシック" pitchFamily="34" charset="-128"/>
            </a:endParaRPr>
          </a:p>
        </p:txBody>
      </p:sp>
      <p:sp>
        <p:nvSpPr>
          <p:cNvPr id="72708" name="Slide Number Placeholder 3"/>
          <p:cNvSpPr>
            <a:spLocks noGrp="1"/>
          </p:cNvSpPr>
          <p:nvPr>
            <p:ph type="sldNum" sz="quarter" idx="5"/>
          </p:nvPr>
        </p:nvSpPr>
        <p:spPr bwMode="auto">
          <a:noFill/>
          <a:ln>
            <a:miter lim="800000"/>
            <a:headEnd/>
            <a:tailEnd/>
          </a:ln>
        </p:spPr>
        <p:txBody>
          <a:bodyPr/>
          <a:lstStyle/>
          <a:p>
            <a:fld id="{FCA3B67C-8F12-46D1-BD62-5732891E241E}" type="slidenum">
              <a:rPr lang="en-US" smtClean="0"/>
              <a:pPr/>
              <a:t>18</a:t>
            </a:fld>
            <a:endParaRPr lang="en-US" smtClean="0"/>
          </a:p>
        </p:txBody>
      </p:sp>
    </p:spTree>
    <p:extLst>
      <p:ext uri="{BB962C8B-B14F-4D97-AF65-F5344CB8AC3E}">
        <p14:creationId xmlns:p14="http://schemas.microsoft.com/office/powerpoint/2010/main" val="611034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000" dirty="0" smtClean="0">
              <a:latin typeface="Arial" pitchFamily="34" charset="0"/>
              <a:ea typeface="ＭＳ Ｐゴシック" pitchFamily="34" charset="-128"/>
            </a:endParaRPr>
          </a:p>
          <a:p>
            <a:pPr eaLnBrk="1" hangingPunct="1">
              <a:spcBef>
                <a:spcPct val="0"/>
              </a:spcBef>
            </a:pPr>
            <a:endParaRPr lang="en-US" dirty="0" smtClean="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5190DBED-17B0-4FD6-9765-4A082A739F9D}" type="slidenum">
              <a:rPr lang="en-US" smtClean="0"/>
              <a:pPr/>
              <a:t>19</a:t>
            </a:fld>
            <a:endParaRPr lang="en-US" smtClean="0"/>
          </a:p>
        </p:txBody>
      </p:sp>
    </p:spTree>
    <p:extLst>
      <p:ext uri="{BB962C8B-B14F-4D97-AF65-F5344CB8AC3E}">
        <p14:creationId xmlns:p14="http://schemas.microsoft.com/office/powerpoint/2010/main" val="880896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b="1" smtClean="0"/>
              <a:t>Note to Presenter</a:t>
            </a:r>
            <a:r>
              <a:rPr lang="en-US" sz="1000" smtClean="0"/>
              <a:t>: Use this slide to inform your students about the PSAT/NMSQT test day by editing the slide in Microsoft PowerPoint. Provide the important facts, such as day, date, and location of testing, as well as a reminder to bring a calculator (optional) and #2 pencils. Remember, Social Security numbers and email addresses are optional. You may also want to include information about the cost of the test; where and when they register (with a deadline date); and anything else that you think they’ll need to know. </a:t>
            </a:r>
            <a:endParaRPr lang="en-US" sz="1000" dirty="0" smtClean="0"/>
          </a:p>
        </p:txBody>
      </p:sp>
      <p:sp>
        <p:nvSpPr>
          <p:cNvPr id="74756" name="Slide Number Placeholder 3"/>
          <p:cNvSpPr>
            <a:spLocks noGrp="1"/>
          </p:cNvSpPr>
          <p:nvPr>
            <p:ph type="sldNum" sz="quarter" idx="5"/>
          </p:nvPr>
        </p:nvSpPr>
        <p:spPr bwMode="auto">
          <a:noFill/>
          <a:ln>
            <a:miter lim="800000"/>
            <a:headEnd/>
            <a:tailEnd/>
          </a:ln>
        </p:spPr>
        <p:txBody>
          <a:bodyPr/>
          <a:lstStyle/>
          <a:p>
            <a:fld id="{F1632DE2-A563-4DE9-87CD-AAA06A0946D0}" type="slidenum">
              <a:rPr lang="en-US" smtClean="0"/>
              <a:pPr/>
              <a:t>20</a:t>
            </a:fld>
            <a:endParaRPr lang="en-US" smtClean="0"/>
          </a:p>
        </p:txBody>
      </p:sp>
    </p:spTree>
    <p:extLst>
      <p:ext uri="{BB962C8B-B14F-4D97-AF65-F5344CB8AC3E}">
        <p14:creationId xmlns:p14="http://schemas.microsoft.com/office/powerpoint/2010/main" val="3394984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Let</a:t>
            </a:r>
            <a:r>
              <a:rPr lang="ja-JP" altLang="en-US" smtClean="0">
                <a:ea typeface="ＭＳ Ｐゴシック" pitchFamily="34" charset="-128"/>
              </a:rPr>
              <a:t>’</a:t>
            </a:r>
            <a:r>
              <a:rPr lang="en-US" altLang="ja-JP" dirty="0" smtClean="0">
                <a:ea typeface="ＭＳ Ｐゴシック" pitchFamily="34" charset="-128"/>
              </a:rPr>
              <a:t>s start with the basics. What is the PSAT/NMSQT?</a:t>
            </a:r>
            <a:endParaRPr lang="en-US" dirty="0" smtClean="0">
              <a:ea typeface="ＭＳ Ｐゴシック" pitchFamily="34"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9CA3056C-A1A5-41EB-B09A-AA0A647206EC}" type="slidenum">
              <a:rPr lang="en-US" smtClean="0"/>
              <a:pPr/>
              <a:t>2</a:t>
            </a:fld>
            <a:endParaRPr lang="en-US" dirty="0" smtClean="0"/>
          </a:p>
        </p:txBody>
      </p:sp>
    </p:spTree>
    <p:extLst>
      <p:ext uri="{BB962C8B-B14F-4D97-AF65-F5344CB8AC3E}">
        <p14:creationId xmlns:p14="http://schemas.microsoft.com/office/powerpoint/2010/main" val="1437470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56324" name="Slide Number Placeholder 3"/>
          <p:cNvSpPr>
            <a:spLocks noGrp="1"/>
          </p:cNvSpPr>
          <p:nvPr>
            <p:ph type="sldNum" sz="quarter" idx="5"/>
          </p:nvPr>
        </p:nvSpPr>
        <p:spPr bwMode="auto">
          <a:noFill/>
          <a:ln>
            <a:miter lim="800000"/>
            <a:headEnd/>
            <a:tailEnd/>
          </a:ln>
        </p:spPr>
        <p:txBody>
          <a:bodyPr/>
          <a:lstStyle/>
          <a:p>
            <a:fld id="{D0E8257B-C01D-45C4-A679-3BB5F456EF97}" type="slidenum">
              <a:rPr lang="en-US" smtClean="0"/>
              <a:pPr/>
              <a:t>3</a:t>
            </a:fld>
            <a:endParaRPr lang="en-US" dirty="0" smtClean="0"/>
          </a:p>
        </p:txBody>
      </p:sp>
    </p:spTree>
    <p:extLst>
      <p:ext uri="{BB962C8B-B14F-4D97-AF65-F5344CB8AC3E}">
        <p14:creationId xmlns:p14="http://schemas.microsoft.com/office/powerpoint/2010/main" val="1314420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a:p>
            <a:pPr eaLnBrk="1" fontAlgn="auto" hangingPunct="1">
              <a:lnSpc>
                <a:spcPct val="80000"/>
              </a:lnSpc>
              <a:spcBef>
                <a:spcPts val="0"/>
              </a:spcBef>
              <a:spcAft>
                <a:spcPts val="0"/>
              </a:spcAft>
              <a:defRPr/>
            </a:pPr>
            <a:r>
              <a:rPr lang="en-US" sz="1200" b="1" dirty="0" smtClean="0"/>
              <a:t>Preparation for the SAT: </a:t>
            </a:r>
            <a:r>
              <a:rPr lang="en-US" sz="1200" dirty="0" smtClean="0"/>
              <a:t>Same question types, format, and testing conditions as the SAT.</a:t>
            </a:r>
            <a:endParaRPr lang="en-US" sz="1200" b="1" dirty="0" smtClean="0"/>
          </a:p>
          <a:p>
            <a:pPr eaLnBrk="1" fontAlgn="auto" hangingPunct="1">
              <a:lnSpc>
                <a:spcPct val="80000"/>
              </a:lnSpc>
              <a:spcBef>
                <a:spcPts val="0"/>
              </a:spcBef>
              <a:spcAft>
                <a:spcPts val="0"/>
              </a:spcAft>
              <a:defRPr/>
            </a:pPr>
            <a:endParaRPr lang="en-US" sz="1200" b="1" dirty="0" smtClean="0"/>
          </a:p>
          <a:p>
            <a:pPr eaLnBrk="1" fontAlgn="auto" hangingPunct="1">
              <a:lnSpc>
                <a:spcPct val="80000"/>
              </a:lnSpc>
              <a:spcBef>
                <a:spcPts val="0"/>
              </a:spcBef>
              <a:spcAft>
                <a:spcPts val="0"/>
              </a:spcAft>
              <a:defRPr/>
            </a:pPr>
            <a:r>
              <a:rPr lang="en-US" sz="1200" b="1" dirty="0" smtClean="0"/>
              <a:t>Scholarship and recognition opportunities: </a:t>
            </a:r>
            <a:r>
              <a:rPr lang="en-US" sz="1200" dirty="0" smtClean="0"/>
              <a:t>Entry point for National Merit Scholarship Corporation programs (usually in 11</a:t>
            </a:r>
            <a:r>
              <a:rPr lang="en-US" sz="1200" baseline="30000" dirty="0" smtClean="0"/>
              <a:t>th</a:t>
            </a:r>
            <a:r>
              <a:rPr lang="en-US" sz="1200" dirty="0" smtClean="0"/>
              <a:t> grade) and other scholarship and recognition opportunities, including the National Hispanic Recognition Program.</a:t>
            </a:r>
          </a:p>
          <a:p>
            <a:pPr eaLnBrk="1" fontAlgn="auto" hangingPunct="1">
              <a:lnSpc>
                <a:spcPct val="80000"/>
              </a:lnSpc>
              <a:spcBef>
                <a:spcPts val="0"/>
              </a:spcBef>
              <a:spcAft>
                <a:spcPts val="0"/>
              </a:spcAft>
              <a:defRPr/>
            </a:pPr>
            <a:endParaRPr lang="en-US" sz="1200" dirty="0" smtClean="0"/>
          </a:p>
          <a:p>
            <a:pPr eaLnBrk="1" fontAlgn="auto" hangingPunct="1">
              <a:lnSpc>
                <a:spcPct val="80000"/>
              </a:lnSpc>
              <a:spcBef>
                <a:spcPts val="0"/>
              </a:spcBef>
              <a:spcAft>
                <a:spcPts val="0"/>
              </a:spcAft>
              <a:defRPr/>
            </a:pPr>
            <a:r>
              <a:rPr lang="en-US" sz="1200" b="1" dirty="0" smtClean="0"/>
              <a:t>Feedback on academic skills:</a:t>
            </a:r>
            <a:r>
              <a:rPr lang="en-US" sz="1200" dirty="0" smtClean="0"/>
              <a:t> Personalized feedback on critical reading, mathematics, and writing skills, including specific suggestions for improvement.</a:t>
            </a:r>
          </a:p>
          <a:p>
            <a:pPr eaLnBrk="1" fontAlgn="auto" hangingPunct="1">
              <a:lnSpc>
                <a:spcPct val="80000"/>
              </a:lnSpc>
              <a:spcBef>
                <a:spcPts val="0"/>
              </a:spcBef>
              <a:spcAft>
                <a:spcPts val="0"/>
              </a:spcAft>
              <a:defRPr/>
            </a:pPr>
            <a:endParaRPr lang="en-US" sz="1200" dirty="0" smtClean="0"/>
          </a:p>
          <a:p>
            <a:pPr eaLnBrk="1" fontAlgn="auto" hangingPunct="1">
              <a:lnSpc>
                <a:spcPct val="80000"/>
              </a:lnSpc>
              <a:spcBef>
                <a:spcPts val="0"/>
              </a:spcBef>
              <a:spcAft>
                <a:spcPts val="0"/>
              </a:spcAft>
              <a:defRPr/>
            </a:pPr>
            <a:r>
              <a:rPr lang="en-US" sz="1200" b="1" dirty="0" smtClean="0"/>
              <a:t>College and career planning tools:</a:t>
            </a:r>
            <a:r>
              <a:rPr lang="en-US" sz="1200" dirty="0" smtClean="0"/>
              <a:t> Free access to My College </a:t>
            </a:r>
            <a:r>
              <a:rPr lang="en-US" sz="1200" dirty="0" err="1" smtClean="0"/>
              <a:t>QuickStart</a:t>
            </a:r>
            <a:r>
              <a:rPr lang="en-US" sz="1200" dirty="0" smtClean="0"/>
              <a:t>™, an online tool that provides personalized information and interactive college and career planning resources.</a:t>
            </a:r>
          </a:p>
          <a:p>
            <a:pPr eaLnBrk="1" fontAlgn="auto" hangingPunct="1">
              <a:lnSpc>
                <a:spcPct val="80000"/>
              </a:lnSpc>
              <a:spcBef>
                <a:spcPts val="0"/>
              </a:spcBef>
              <a:spcAft>
                <a:spcPts val="0"/>
              </a:spcAft>
              <a:defRPr/>
            </a:pPr>
            <a:endParaRPr lang="en-US" sz="1200" dirty="0" smtClean="0"/>
          </a:p>
          <a:p>
            <a:pPr eaLnBrk="1" fontAlgn="auto" hangingPunct="1">
              <a:lnSpc>
                <a:spcPct val="80000"/>
              </a:lnSpc>
              <a:spcBef>
                <a:spcPts val="0"/>
              </a:spcBef>
              <a:spcAft>
                <a:spcPts val="0"/>
              </a:spcAft>
              <a:defRPr/>
            </a:pPr>
            <a:r>
              <a:rPr lang="en-US" sz="1200" b="1" dirty="0" smtClean="0"/>
              <a:t>Admissions and financial aid information: </a:t>
            </a:r>
            <a:r>
              <a:rPr lang="en-US" sz="1200" dirty="0" smtClean="0"/>
              <a:t>Students who say “Yes” to Student Search Service</a:t>
            </a:r>
            <a:r>
              <a:rPr lang="en-US" sz="1200" baseline="30000" dirty="0" smtClean="0"/>
              <a:t>®</a:t>
            </a:r>
            <a:r>
              <a:rPr lang="en-US" sz="1200" dirty="0" smtClean="0"/>
              <a:t> when they take the test will be eligible to receive free information from colleges and scholarship services.</a:t>
            </a:r>
          </a:p>
          <a:p>
            <a:pPr eaLnBrk="1" hangingPunct="1">
              <a:spcBef>
                <a:spcPct val="0"/>
              </a:spcBef>
            </a:pPr>
            <a:endParaRPr lang="en-US" dirty="0" smtClean="0">
              <a:ea typeface="ＭＳ Ｐゴシック" pitchFamily="34" charset="-128"/>
            </a:endParaRPr>
          </a:p>
        </p:txBody>
      </p:sp>
      <p:sp>
        <p:nvSpPr>
          <p:cNvPr id="57348" name="Slide Number Placeholder 3"/>
          <p:cNvSpPr>
            <a:spLocks noGrp="1"/>
          </p:cNvSpPr>
          <p:nvPr>
            <p:ph type="sldNum" sz="quarter" idx="5"/>
          </p:nvPr>
        </p:nvSpPr>
        <p:spPr bwMode="auto">
          <a:noFill/>
          <a:ln>
            <a:miter lim="800000"/>
            <a:headEnd/>
            <a:tailEnd/>
          </a:ln>
        </p:spPr>
        <p:txBody>
          <a:bodyPr/>
          <a:lstStyle/>
          <a:p>
            <a:fld id="{92238A8A-EAFC-4A31-A0E4-621987062D13}" type="slidenum">
              <a:rPr lang="en-US" smtClean="0"/>
              <a:pPr/>
              <a:t>4</a:t>
            </a:fld>
            <a:endParaRPr lang="en-US" smtClean="0"/>
          </a:p>
        </p:txBody>
      </p:sp>
    </p:spTree>
    <p:extLst>
      <p:ext uri="{BB962C8B-B14F-4D97-AF65-F5344CB8AC3E}">
        <p14:creationId xmlns:p14="http://schemas.microsoft.com/office/powerpoint/2010/main" val="61062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F8F13A59-034F-41C3-B001-2E8A3025296F}" type="slidenum">
              <a:rPr lang="en-US" smtClean="0"/>
              <a:pPr/>
              <a:t>5</a:t>
            </a:fld>
            <a:endParaRPr lang="en-US" smtClean="0"/>
          </a:p>
        </p:txBody>
      </p:sp>
    </p:spTree>
    <p:extLst>
      <p:ext uri="{BB962C8B-B14F-4D97-AF65-F5344CB8AC3E}">
        <p14:creationId xmlns:p14="http://schemas.microsoft.com/office/powerpoint/2010/main" val="266754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There are two 25-minute critical reading sections that contain a total of 48 questions.</a:t>
            </a:r>
          </a:p>
        </p:txBody>
      </p:sp>
      <p:sp>
        <p:nvSpPr>
          <p:cNvPr id="59396" name="Slide Number Placeholder 3"/>
          <p:cNvSpPr>
            <a:spLocks noGrp="1"/>
          </p:cNvSpPr>
          <p:nvPr>
            <p:ph type="sldNum" sz="quarter" idx="5"/>
          </p:nvPr>
        </p:nvSpPr>
        <p:spPr bwMode="auto">
          <a:noFill/>
          <a:ln>
            <a:miter lim="800000"/>
            <a:headEnd/>
            <a:tailEnd/>
          </a:ln>
        </p:spPr>
        <p:txBody>
          <a:bodyPr/>
          <a:lstStyle/>
          <a:p>
            <a:fld id="{9B92931C-DA29-4121-A585-2846C114B73F}" type="slidenum">
              <a:rPr lang="en-US" smtClean="0"/>
              <a:pPr/>
              <a:t>6</a:t>
            </a:fld>
            <a:endParaRPr lang="en-US" smtClean="0"/>
          </a:p>
        </p:txBody>
      </p:sp>
    </p:spTree>
    <p:extLst>
      <p:ext uri="{BB962C8B-B14F-4D97-AF65-F5344CB8AC3E}">
        <p14:creationId xmlns:p14="http://schemas.microsoft.com/office/powerpoint/2010/main" val="1124486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a:lstStyle/>
          <a:p>
            <a:fld id="{53F64181-3AA0-4DEF-99CD-5920BCB009BA}" type="slidenum">
              <a:rPr lang="en-US" smtClean="0"/>
              <a:pPr/>
              <a:t>7</a:t>
            </a:fld>
            <a:endParaRPr lang="en-US" dirty="0"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t>There are two 25-minute mathematics sections that contain a total of 38 questions.</a:t>
            </a:r>
          </a:p>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3031495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a:lstStyle/>
          <a:p>
            <a:fld id="{F25A12B3-295F-46F5-90BF-B02F3EAEE6B5}" type="slidenum">
              <a:rPr lang="en-US" smtClean="0"/>
              <a:pPr/>
              <a:t>8</a:t>
            </a:fld>
            <a:endParaRPr lang="en-US" dirty="0"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t>There is one 30-minute writing section that contains a total of 39 questions.</a:t>
            </a:r>
          </a:p>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1136502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8A6D8A9E-AB49-411C-9107-2F4E1618F453}" type="slidenum">
              <a:rPr lang="en-US" smtClean="0"/>
              <a:pPr/>
              <a:t>9</a:t>
            </a:fld>
            <a:endParaRPr lang="en-US" dirty="0" smtClean="0"/>
          </a:p>
        </p:txBody>
      </p:sp>
    </p:spTree>
    <p:extLst>
      <p:ext uri="{BB962C8B-B14F-4D97-AF65-F5344CB8AC3E}">
        <p14:creationId xmlns:p14="http://schemas.microsoft.com/office/powerpoint/2010/main" val="1575502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PSAT_Temp-Title00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5943600"/>
            <a:ext cx="91440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 name="Picture 8" descr="PSAT-NMSQT-Cyan.png"/>
          <p:cNvPicPr>
            <a:picLocks noChangeAspect="1"/>
          </p:cNvPicPr>
          <p:nvPr userDrawn="1"/>
        </p:nvPicPr>
        <p:blipFill>
          <a:blip r:embed="rId3"/>
          <a:srcRect/>
          <a:stretch>
            <a:fillRect/>
          </a:stretch>
        </p:blipFill>
        <p:spPr bwMode="auto">
          <a:xfrm>
            <a:off x="6680200" y="6246813"/>
            <a:ext cx="2278063" cy="365125"/>
          </a:xfrm>
          <a:prstGeom prst="rect">
            <a:avLst/>
          </a:prstGeom>
          <a:noFill/>
          <a:ln w="9525">
            <a:noFill/>
            <a:miter lim="800000"/>
            <a:headEnd/>
            <a:tailEnd/>
          </a:ln>
        </p:spPr>
      </p:pic>
      <p:sp>
        <p:nvSpPr>
          <p:cNvPr id="2" name="Title 1"/>
          <p:cNvSpPr>
            <a:spLocks noGrp="1"/>
          </p:cNvSpPr>
          <p:nvPr>
            <p:ph type="ctrTitle"/>
          </p:nvPr>
        </p:nvSpPr>
        <p:spPr>
          <a:xfrm>
            <a:off x="740834" y="3149594"/>
            <a:ext cx="7895166" cy="1181629"/>
          </a:xfrm>
        </p:spPr>
        <p:txBody>
          <a:bodyPr anchor="t"/>
          <a:lstStyle>
            <a:lvl1pPr>
              <a:defRPr>
                <a:solidFill>
                  <a:schemeClr val="bg1"/>
                </a:solidFill>
                <a:latin typeface="Arial"/>
                <a:cs typeface="Arial"/>
              </a:defRPr>
            </a:lvl1pPr>
          </a:lstStyle>
          <a:p>
            <a:r>
              <a:rPr lang="en-US" smtClean="0"/>
              <a:t>Click to edit Master title style</a:t>
            </a:r>
            <a:endParaRPr lang="en-US"/>
          </a:p>
        </p:txBody>
      </p:sp>
      <p:sp>
        <p:nvSpPr>
          <p:cNvPr id="3" name="Subtitle 2"/>
          <p:cNvSpPr>
            <a:spLocks noGrp="1"/>
          </p:cNvSpPr>
          <p:nvPr>
            <p:ph type="subTitle" idx="1"/>
          </p:nvPr>
        </p:nvSpPr>
        <p:spPr>
          <a:xfrm>
            <a:off x="740834" y="4631266"/>
            <a:ext cx="7895166" cy="817033"/>
          </a:xfrm>
        </p:spPr>
        <p:txBody>
          <a:bodyPr>
            <a:normAutofit/>
          </a:bodyPr>
          <a:lstStyle>
            <a:lvl1pPr marL="0" indent="0" algn="l">
              <a:buNone/>
              <a:defRPr sz="2200" i="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Slide Number Placeholder 5"/>
          <p:cNvSpPr>
            <a:spLocks noGrp="1"/>
          </p:cNvSpPr>
          <p:nvPr>
            <p:ph type="sldNum" sz="quarter" idx="10"/>
          </p:nvPr>
        </p:nvSpPr>
        <p:spPr>
          <a:xfrm>
            <a:off x="157163" y="6356350"/>
            <a:ext cx="584200"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8C9B91"/>
                </a:solidFill>
              </a:defRPr>
            </a:lvl1pPr>
          </a:lstStyle>
          <a:p>
            <a:pPr>
              <a:defRPr/>
            </a:pPr>
            <a:fld id="{183FD817-DCBC-4074-AE01-12B1D12FC71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2887BF23-E6CF-479F-9626-192F66FC69A3}" type="datetime1">
              <a:rPr lang="en-US"/>
              <a:pPr>
                <a:defRPr/>
              </a:pPr>
              <a:t>9/15/2014</a:t>
            </a:fld>
            <a:endParaRPr lang="en-US"/>
          </a:p>
        </p:txBody>
      </p:sp>
      <p:sp>
        <p:nvSpPr>
          <p:cNvPr id="6" name="Footer Placeholder 5"/>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4194E4DB-852C-47AC-A37D-49631D847E0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E9C7EECD-5946-44AC-9745-A686D05767A8}" type="datetime1">
              <a:rPr lang="en-US"/>
              <a:pPr>
                <a:defRPr/>
              </a:pPr>
              <a:t>9/15/2014</a:t>
            </a:fld>
            <a:endParaRPr lang="en-US"/>
          </a:p>
        </p:txBody>
      </p:sp>
      <p:sp>
        <p:nvSpPr>
          <p:cNvPr id="6" name="Footer Placeholder 5"/>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8DC93E20-BA08-4636-BD4D-D3B491532AE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6C3725BD-2D2D-4EE7-8DAE-ACA014034547}" type="datetime1">
              <a:rPr lang="en-US"/>
              <a:pPr>
                <a:defRPr/>
              </a:pPr>
              <a:t>9/15/2014</a:t>
            </a:fld>
            <a:endParaRPr lang="en-US"/>
          </a:p>
        </p:txBody>
      </p:sp>
      <p:sp>
        <p:nvSpPr>
          <p:cNvPr id="5" name="Footer Placeholder 4"/>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DD30A323-02B4-45A9-9216-527A6E4C0F0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328D4D2B-E397-4FF4-9EA3-F95BE9CCC075}" type="datetime1">
              <a:rPr lang="en-US"/>
              <a:pPr>
                <a:defRPr/>
              </a:pPr>
              <a:t>9/15/2014</a:t>
            </a:fld>
            <a:endParaRPr lang="en-US"/>
          </a:p>
        </p:txBody>
      </p:sp>
      <p:sp>
        <p:nvSpPr>
          <p:cNvPr id="5" name="Footer Placeholder 4"/>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A82E20F9-28F5-4FD5-8FA9-DE50EEF1B0F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Subtitle">
    <p:spTree>
      <p:nvGrpSpPr>
        <p:cNvPr id="1" name=""/>
        <p:cNvGrpSpPr/>
        <p:nvPr/>
      </p:nvGrpSpPr>
      <p:grpSpPr>
        <a:xfrm>
          <a:off x="0" y="0"/>
          <a:ext cx="0" cy="0"/>
          <a:chOff x="0" y="0"/>
          <a:chExt cx="0" cy="0"/>
        </a:xfrm>
      </p:grpSpPr>
      <p:pic>
        <p:nvPicPr>
          <p:cNvPr id="4" name="Picture 6" descr="PSAT_Temp-SubTitle00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8" descr="PSAT-NMSQT-Cyan.png"/>
          <p:cNvPicPr>
            <a:picLocks noChangeAspect="1"/>
          </p:cNvPicPr>
          <p:nvPr userDrawn="1"/>
        </p:nvPicPr>
        <p:blipFill>
          <a:blip r:embed="rId3"/>
          <a:srcRect/>
          <a:stretch>
            <a:fillRect/>
          </a:stretch>
        </p:blipFill>
        <p:spPr bwMode="auto">
          <a:xfrm>
            <a:off x="6680200" y="6246813"/>
            <a:ext cx="2278063" cy="365125"/>
          </a:xfrm>
          <a:prstGeom prst="rect">
            <a:avLst/>
          </a:prstGeom>
          <a:noFill/>
          <a:ln w="9525">
            <a:noFill/>
            <a:miter lim="800000"/>
            <a:headEnd/>
            <a:tailEnd/>
          </a:ln>
        </p:spPr>
      </p:pic>
      <p:sp>
        <p:nvSpPr>
          <p:cNvPr id="2" name="Title 1"/>
          <p:cNvSpPr>
            <a:spLocks noGrp="1"/>
          </p:cNvSpPr>
          <p:nvPr>
            <p:ph type="ctrTitle"/>
          </p:nvPr>
        </p:nvSpPr>
        <p:spPr>
          <a:xfrm>
            <a:off x="740834" y="3149594"/>
            <a:ext cx="7895166" cy="1181629"/>
          </a:xfrm>
        </p:spPr>
        <p:txBody>
          <a:bodyPr anchor="t"/>
          <a:lstStyle>
            <a:lvl1pPr>
              <a:defRPr>
                <a:solidFill>
                  <a:schemeClr val="bg1"/>
                </a:solidFill>
                <a:latin typeface="Arial"/>
                <a:cs typeface="Arial"/>
              </a:defRPr>
            </a:lvl1pPr>
          </a:lstStyle>
          <a:p>
            <a:r>
              <a:rPr lang="en-US" smtClean="0"/>
              <a:t>Click to edit Master title style</a:t>
            </a:r>
            <a:endParaRPr lang="en-US"/>
          </a:p>
        </p:txBody>
      </p:sp>
      <p:sp>
        <p:nvSpPr>
          <p:cNvPr id="3" name="Subtitle 2"/>
          <p:cNvSpPr>
            <a:spLocks noGrp="1"/>
          </p:cNvSpPr>
          <p:nvPr>
            <p:ph type="subTitle" idx="1"/>
          </p:nvPr>
        </p:nvSpPr>
        <p:spPr>
          <a:xfrm>
            <a:off x="740834" y="4631266"/>
            <a:ext cx="7895166" cy="817033"/>
          </a:xfrm>
        </p:spPr>
        <p:txBody>
          <a:bodyPr>
            <a:normAutofit/>
          </a:bodyPr>
          <a:lstStyle>
            <a:lvl1pPr marL="0" indent="0" algn="l">
              <a:buNone/>
              <a:defRPr sz="2200" i="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0"/>
          </p:nvPr>
        </p:nvSpPr>
        <p:spPr>
          <a:xfrm>
            <a:off x="157163" y="6356350"/>
            <a:ext cx="584200"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8C9B91"/>
                </a:solidFill>
              </a:defRPr>
            </a:lvl1pPr>
          </a:lstStyle>
          <a:p>
            <a:pPr>
              <a:defRPr/>
            </a:pPr>
            <a:fld id="{68186EAB-755E-432D-A08B-BC0581838A3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CollegeBoard-NoTag.png"/>
          <p:cNvPicPr>
            <a:picLocks noChangeAspect="1"/>
          </p:cNvPicPr>
          <p:nvPr userDrawn="1"/>
        </p:nvPicPr>
        <p:blipFill>
          <a:blip r:embed="rId2"/>
          <a:srcRect/>
          <a:stretch>
            <a:fillRect/>
          </a:stretch>
        </p:blipFill>
        <p:spPr bwMode="auto">
          <a:xfrm>
            <a:off x="7097713" y="6113463"/>
            <a:ext cx="1847850" cy="555625"/>
          </a:xfrm>
          <a:prstGeom prst="rect">
            <a:avLst/>
          </a:prstGeom>
          <a:noFill/>
          <a:ln w="9525">
            <a:noFill/>
            <a:miter lim="800000"/>
            <a:headEnd/>
            <a:tailEnd/>
          </a:ln>
        </p:spPr>
      </p:pic>
      <p:sp>
        <p:nvSpPr>
          <p:cNvPr id="2" name="Title 1"/>
          <p:cNvSpPr>
            <a:spLocks noGrp="1"/>
          </p:cNvSpPr>
          <p:nvPr>
            <p:ph type="ctrTitle"/>
          </p:nvPr>
        </p:nvSpPr>
        <p:spPr>
          <a:xfrm>
            <a:off x="740834" y="3149594"/>
            <a:ext cx="7895166" cy="1181629"/>
          </a:xfrm>
        </p:spPr>
        <p:txBody>
          <a:bodyPr anchor="t"/>
          <a:lstStyle>
            <a:lvl1pPr>
              <a:defRPr>
                <a:solidFill>
                  <a:schemeClr val="bg1"/>
                </a:solidFill>
                <a:latin typeface="Arial"/>
                <a:cs typeface="Arial"/>
              </a:defRPr>
            </a:lvl1pPr>
          </a:lstStyle>
          <a:p>
            <a:r>
              <a:rPr lang="en-US" smtClean="0"/>
              <a:t>Click to edit Master title style</a:t>
            </a:r>
            <a:endParaRPr lang="en-US"/>
          </a:p>
        </p:txBody>
      </p:sp>
      <p:sp>
        <p:nvSpPr>
          <p:cNvPr id="3" name="Subtitle 2"/>
          <p:cNvSpPr>
            <a:spLocks noGrp="1"/>
          </p:cNvSpPr>
          <p:nvPr>
            <p:ph type="subTitle" idx="1"/>
          </p:nvPr>
        </p:nvSpPr>
        <p:spPr>
          <a:xfrm>
            <a:off x="740834" y="4631266"/>
            <a:ext cx="7895166" cy="817033"/>
          </a:xfrm>
        </p:spPr>
        <p:txBody>
          <a:bodyPr>
            <a:normAutofit/>
          </a:bodyPr>
          <a:lstStyle>
            <a:lvl1pPr marL="0" indent="0" algn="l">
              <a:buNone/>
              <a:defRPr sz="2200" i="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919163" y="6356350"/>
            <a:ext cx="2133600"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8C9B91"/>
                </a:solidFill>
              </a:defRPr>
            </a:lvl1pPr>
          </a:lstStyle>
          <a:p>
            <a:pPr>
              <a:defRPr/>
            </a:pPr>
            <a:fld id="{3E8B87E0-18F4-4A73-A244-7CE18D551DBC}" type="datetime1">
              <a:rPr lang="en-US"/>
              <a:pPr>
                <a:defRPr/>
              </a:pPr>
              <a:t>9/15/2014</a:t>
            </a:fld>
            <a:endParaRPr lang="en-US"/>
          </a:p>
        </p:txBody>
      </p:sp>
      <p:sp>
        <p:nvSpPr>
          <p:cNvPr id="6" name="Slide Number Placeholder 5"/>
          <p:cNvSpPr>
            <a:spLocks noGrp="1"/>
          </p:cNvSpPr>
          <p:nvPr>
            <p:ph type="sldNum" sz="quarter" idx="11"/>
          </p:nvPr>
        </p:nvSpPr>
        <p:spPr>
          <a:xfrm>
            <a:off x="157163" y="6356350"/>
            <a:ext cx="584200"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8C9B91"/>
                </a:solidFill>
              </a:defRPr>
            </a:lvl1pPr>
          </a:lstStyle>
          <a:p>
            <a:pPr>
              <a:defRPr/>
            </a:pPr>
            <a:fld id="{EF2AA489-42DA-4332-845A-A306236B06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3D18F34D-EAE6-408A-8666-F92E49C9EE79}" type="datetime1">
              <a:rPr lang="en-US"/>
              <a:pPr>
                <a:defRPr/>
              </a:pPr>
              <a:t>9/15/2014</a:t>
            </a:fld>
            <a:endParaRPr lang="en-US"/>
          </a:p>
        </p:txBody>
      </p:sp>
      <p:sp>
        <p:nvSpPr>
          <p:cNvPr id="5" name="Footer Placeholder 4"/>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53FB2B6F-8D09-4917-B556-4187D41FDAB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B2ECFAD1-006A-4738-BBEB-AC3CE59971CF}" type="datetime1">
              <a:rPr lang="en-US"/>
              <a:pPr>
                <a:defRPr/>
              </a:pPr>
              <a:t>9/15/2014</a:t>
            </a:fld>
            <a:endParaRPr lang="en-US"/>
          </a:p>
        </p:txBody>
      </p:sp>
      <p:sp>
        <p:nvSpPr>
          <p:cNvPr id="6" name="Footer Placeholder 5"/>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30982957-4AA2-4530-A367-C13447EC493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1C5612BA-9B9C-4DB4-92B6-20F925B29A76}" type="datetime1">
              <a:rPr lang="en-US"/>
              <a:pPr>
                <a:defRPr/>
              </a:pPr>
              <a:t>9/15/2014</a:t>
            </a:fld>
            <a:endParaRPr lang="en-US"/>
          </a:p>
        </p:txBody>
      </p:sp>
      <p:sp>
        <p:nvSpPr>
          <p:cNvPr id="8" name="Footer Placeholder 7"/>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FBF5EFC9-E942-44BB-B6D7-859CC4F46EF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BCA6C874-FC4C-4A5D-98B0-22A17A52BEE0}" type="datetime1">
              <a:rPr lang="en-US"/>
              <a:pPr>
                <a:defRPr/>
              </a:pPr>
              <a:t>9/15/2014</a:t>
            </a:fld>
            <a:endParaRPr lang="en-US"/>
          </a:p>
        </p:txBody>
      </p:sp>
      <p:sp>
        <p:nvSpPr>
          <p:cNvPr id="4" name="Footer Placeholder 3"/>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FBECE79E-8615-4DD5-82C3-0CC0E07E416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6D43262D-BAFC-4522-ADCD-7661E832AAEF}" type="datetime1">
              <a:rPr lang="en-US"/>
              <a:pPr>
                <a:defRPr/>
              </a:pPr>
              <a:t>9/15/2014</a:t>
            </a:fld>
            <a:endParaRPr lang="en-US"/>
          </a:p>
        </p:txBody>
      </p:sp>
      <p:sp>
        <p:nvSpPr>
          <p:cNvPr id="3" name="Footer Placeholder 2"/>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601B932D-799A-4885-B98B-C52DAD81051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PSAT_Temp-Main001.jpg"/>
          <p:cNvPicPr>
            <a:picLocks noChangeAspect="1"/>
          </p:cNvPicPr>
          <p:nvPr userDrawn="1"/>
        </p:nvPicPr>
        <p:blipFill>
          <a:blip r:embed="rId15"/>
          <a:srcRect/>
          <a:stretch>
            <a:fillRect/>
          </a:stretch>
        </p:blipFill>
        <p:spPr bwMode="auto">
          <a:xfrm>
            <a:off x="0" y="0"/>
            <a:ext cx="9144000" cy="495300"/>
          </a:xfrm>
          <a:prstGeom prst="rect">
            <a:avLst/>
          </a:prstGeom>
          <a:noFill/>
          <a:ln w="9525">
            <a:noFill/>
            <a:miter lim="800000"/>
            <a:headEnd/>
            <a:tailEnd/>
          </a:ln>
        </p:spPr>
      </p:pic>
      <p:pic>
        <p:nvPicPr>
          <p:cNvPr id="1027" name="Picture 7" descr="PSAT-NMSQT-Cyan.png"/>
          <p:cNvPicPr>
            <a:picLocks noChangeAspect="1"/>
          </p:cNvPicPr>
          <p:nvPr userDrawn="1"/>
        </p:nvPicPr>
        <p:blipFill>
          <a:blip r:embed="rId16"/>
          <a:srcRect/>
          <a:stretch>
            <a:fillRect/>
          </a:stretch>
        </p:blipFill>
        <p:spPr bwMode="auto">
          <a:xfrm>
            <a:off x="6680200" y="6246813"/>
            <a:ext cx="2278063" cy="365125"/>
          </a:xfrm>
          <a:prstGeom prst="rect">
            <a:avLst/>
          </a:prstGeom>
          <a:noFill/>
          <a:ln w="9525">
            <a:noFill/>
            <a:miter lim="800000"/>
            <a:headEnd/>
            <a:tailEnd/>
          </a:ln>
        </p:spPr>
      </p:pic>
      <p:sp>
        <p:nvSpPr>
          <p:cNvPr id="1028" name="Title Placeholder 1"/>
          <p:cNvSpPr>
            <a:spLocks noGrp="1"/>
          </p:cNvSpPr>
          <p:nvPr userDrawn="1">
            <p:ph type="title"/>
          </p:nvPr>
        </p:nvSpPr>
        <p:spPr bwMode="auto">
          <a:xfrm>
            <a:off x="457200" y="342900"/>
            <a:ext cx="8229600" cy="9731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Text Placeholder 2"/>
          <p:cNvSpPr>
            <a:spLocks noGrp="1"/>
          </p:cNvSpPr>
          <p:nvPr userDrawn="1">
            <p:ph type="body" idx="1"/>
          </p:nvPr>
        </p:nvSpPr>
        <p:spPr bwMode="auto">
          <a:xfrm>
            <a:off x="457200" y="1600200"/>
            <a:ext cx="8229600" cy="444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 name="Slide Number Placeholder 5"/>
          <p:cNvSpPr txBox="1">
            <a:spLocks/>
          </p:cNvSpPr>
          <p:nvPr userDrawn="1"/>
        </p:nvSpPr>
        <p:spPr>
          <a:xfrm>
            <a:off x="165100" y="6356350"/>
            <a:ext cx="584200" cy="3651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58F0A0-2CD1-4F43-9D72-FB5A6FA98B6D}" type="slidenum">
              <a:rPr lang="en-US" sz="1000" smtClean="0">
                <a:solidFill>
                  <a:srgbClr val="8C9B91"/>
                </a:solidFill>
              </a:rPr>
              <a:pPr eaLnBrk="1" hangingPunct="1">
                <a:defRPr/>
              </a:pPr>
              <a:t>‹#›</a:t>
            </a:fld>
            <a:endParaRPr lang="en-US" sz="1000" smtClean="0">
              <a:solidFill>
                <a:srgbClr val="8C9B91"/>
              </a:solidFill>
            </a:endParaRPr>
          </a:p>
        </p:txBody>
      </p:sp>
    </p:spTree>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4" r:id="rId4"/>
    <p:sldLayoutId id="2147484478" r:id="rId5"/>
    <p:sldLayoutId id="2147484479" r:id="rId6"/>
    <p:sldLayoutId id="2147484480" r:id="rId7"/>
    <p:sldLayoutId id="2147484481" r:id="rId8"/>
    <p:sldLayoutId id="2147484482" r:id="rId9"/>
    <p:sldLayoutId id="2147484483" r:id="rId10"/>
    <p:sldLayoutId id="2147484484" r:id="rId11"/>
    <p:sldLayoutId id="2147484485" r:id="rId12"/>
    <p:sldLayoutId id="2147484486" r:id="rId13"/>
  </p:sldLayoutIdLst>
  <p:timing>
    <p:tnLst>
      <p:par>
        <p:cTn id="1" dur="indefinite" restart="never" nodeType="tmRoot"/>
      </p:par>
    </p:tnLst>
  </p:timing>
  <p:txStyles>
    <p:titleStyle>
      <a:lvl1pPr algn="l" defTabSz="457200" rtl="0" eaLnBrk="0" fontAlgn="base" hangingPunct="0">
        <a:spcBef>
          <a:spcPct val="0"/>
        </a:spcBef>
        <a:spcAft>
          <a:spcPct val="0"/>
        </a:spcAft>
        <a:defRPr sz="3600" b="1"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3600" b="1">
          <a:solidFill>
            <a:schemeClr val="tx1"/>
          </a:solidFill>
          <a:latin typeface="Arial" pitchFamily="34" charset="0"/>
          <a:ea typeface="ＭＳ Ｐゴシック" charset="0"/>
          <a:cs typeface="Arial" pitchFamily="34" charset="0"/>
        </a:defRPr>
      </a:lvl2pPr>
      <a:lvl3pPr algn="l" defTabSz="457200" rtl="0" eaLnBrk="0" fontAlgn="base" hangingPunct="0">
        <a:spcBef>
          <a:spcPct val="0"/>
        </a:spcBef>
        <a:spcAft>
          <a:spcPct val="0"/>
        </a:spcAft>
        <a:defRPr sz="3600" b="1">
          <a:solidFill>
            <a:schemeClr val="tx1"/>
          </a:solidFill>
          <a:latin typeface="Arial" pitchFamily="34" charset="0"/>
          <a:ea typeface="ＭＳ Ｐゴシック" charset="0"/>
          <a:cs typeface="Arial" pitchFamily="34" charset="0"/>
        </a:defRPr>
      </a:lvl3pPr>
      <a:lvl4pPr algn="l" defTabSz="457200" rtl="0" eaLnBrk="0" fontAlgn="base" hangingPunct="0">
        <a:spcBef>
          <a:spcPct val="0"/>
        </a:spcBef>
        <a:spcAft>
          <a:spcPct val="0"/>
        </a:spcAft>
        <a:defRPr sz="3600" b="1">
          <a:solidFill>
            <a:schemeClr val="tx1"/>
          </a:solidFill>
          <a:latin typeface="Arial" pitchFamily="34" charset="0"/>
          <a:ea typeface="ＭＳ Ｐゴシック" charset="0"/>
          <a:cs typeface="Arial" pitchFamily="34" charset="0"/>
        </a:defRPr>
      </a:lvl4pPr>
      <a:lvl5pPr algn="l" defTabSz="457200" rtl="0" eaLnBrk="0" fontAlgn="base" hangingPunct="0">
        <a:spcBef>
          <a:spcPct val="0"/>
        </a:spcBef>
        <a:spcAft>
          <a:spcPct val="0"/>
        </a:spcAft>
        <a:defRPr sz="3600" b="1">
          <a:solidFill>
            <a:schemeClr val="tx1"/>
          </a:solidFill>
          <a:latin typeface="Arial" pitchFamily="34" charset="0"/>
          <a:ea typeface="ＭＳ Ｐゴシック" charset="0"/>
          <a:cs typeface="Arial" pitchFamily="34" charset="0"/>
        </a:defRPr>
      </a:lvl5pPr>
      <a:lvl6pPr marL="457200" algn="l" defTabSz="457200" rtl="0" fontAlgn="base">
        <a:spcBef>
          <a:spcPct val="0"/>
        </a:spcBef>
        <a:spcAft>
          <a:spcPct val="0"/>
        </a:spcAft>
        <a:defRPr sz="3600" b="1">
          <a:solidFill>
            <a:schemeClr val="tx1"/>
          </a:solidFill>
          <a:latin typeface="Arial" pitchFamily="34" charset="0"/>
          <a:cs typeface="Arial" pitchFamily="34" charset="0"/>
        </a:defRPr>
      </a:lvl6pPr>
      <a:lvl7pPr marL="914400" algn="l" defTabSz="457200" rtl="0" fontAlgn="base">
        <a:spcBef>
          <a:spcPct val="0"/>
        </a:spcBef>
        <a:spcAft>
          <a:spcPct val="0"/>
        </a:spcAft>
        <a:defRPr sz="3600" b="1">
          <a:solidFill>
            <a:schemeClr val="tx1"/>
          </a:solidFill>
          <a:latin typeface="Arial" pitchFamily="34" charset="0"/>
          <a:cs typeface="Arial" pitchFamily="34" charset="0"/>
        </a:defRPr>
      </a:lvl7pPr>
      <a:lvl8pPr marL="1371600" algn="l" defTabSz="457200" rtl="0" fontAlgn="base">
        <a:spcBef>
          <a:spcPct val="0"/>
        </a:spcBef>
        <a:spcAft>
          <a:spcPct val="0"/>
        </a:spcAft>
        <a:defRPr sz="3600" b="1">
          <a:solidFill>
            <a:schemeClr val="tx1"/>
          </a:solidFill>
          <a:latin typeface="Arial" pitchFamily="34" charset="0"/>
          <a:cs typeface="Arial" pitchFamily="34" charset="0"/>
        </a:defRPr>
      </a:lvl8pPr>
      <a:lvl9pPr marL="1828800" algn="l" defTabSz="457200" rtl="0" fontAlgn="base">
        <a:spcBef>
          <a:spcPct val="0"/>
        </a:spcBef>
        <a:spcAft>
          <a:spcPct val="0"/>
        </a:spcAft>
        <a:defRPr sz="3600" b="1">
          <a:solidFill>
            <a:schemeClr val="tx1"/>
          </a:solidFill>
          <a:latin typeface="Arial" pitchFamily="34" charset="0"/>
          <a:cs typeface="Arial" pitchFamily="34" charset="0"/>
        </a:defRPr>
      </a:lvl9pPr>
    </p:titleStyle>
    <p:bodyStyle>
      <a:lvl1pPr marL="292100" indent="-292100" algn="l" defTabSz="457200" rtl="0" eaLnBrk="0" fontAlgn="base" hangingPunct="0">
        <a:spcBef>
          <a:spcPts val="1600"/>
        </a:spcBef>
        <a:spcAft>
          <a:spcPct val="0"/>
        </a:spcAft>
        <a:buClr>
          <a:srgbClr val="28AEED"/>
        </a:buClr>
        <a:buFont typeface="Wingdings" pitchFamily="2" charset="2"/>
        <a:buChar char="§"/>
        <a:defRPr sz="2400" kern="1200">
          <a:solidFill>
            <a:schemeClr val="tx1"/>
          </a:solidFill>
          <a:latin typeface="Arial"/>
          <a:ea typeface="ＭＳ Ｐゴシック" charset="0"/>
          <a:cs typeface="Arial"/>
        </a:defRPr>
      </a:lvl1pPr>
      <a:lvl2pPr marL="571500" indent="-279400" algn="l" defTabSz="457200" rtl="0" eaLnBrk="0" fontAlgn="base" hangingPunct="0">
        <a:spcBef>
          <a:spcPct val="20000"/>
        </a:spcBef>
        <a:spcAft>
          <a:spcPct val="0"/>
        </a:spcAft>
        <a:buClr>
          <a:srgbClr val="8C9B91"/>
        </a:buClr>
        <a:buFont typeface="Arial" pitchFamily="34" charset="0"/>
        <a:buChar char="–"/>
        <a:defRPr sz="2000" kern="1200">
          <a:solidFill>
            <a:schemeClr val="tx1"/>
          </a:solidFill>
          <a:latin typeface="Arial"/>
          <a:ea typeface="Arial" charset="0"/>
          <a:cs typeface="Arial"/>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Arial" charset="0"/>
          <a:cs typeface="Arial"/>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Arial" charset="0"/>
          <a:cs typeface="Arial"/>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ctrTitle"/>
          </p:nvPr>
        </p:nvSpPr>
        <p:spPr>
          <a:xfrm>
            <a:off x="741363" y="3149600"/>
            <a:ext cx="7894637" cy="1181100"/>
          </a:xfrm>
        </p:spPr>
        <p:txBody>
          <a:bodyPr/>
          <a:lstStyle/>
          <a:p>
            <a:pPr indent="854075" fontAlgn="auto">
              <a:spcBef>
                <a:spcPts val="0"/>
              </a:spcBef>
              <a:spcAft>
                <a:spcPts val="0"/>
              </a:spcAft>
              <a:defRPr/>
            </a:pPr>
            <a:r>
              <a:rPr lang="en-US" dirty="0" smtClean="0">
                <a:latin typeface="Arial" pitchFamily="34" charset="0"/>
                <a:cs typeface="Arial" pitchFamily="34" charset="0"/>
              </a:rPr>
              <a:t>Prepare for the PSAT/NMSQT</a:t>
            </a:r>
            <a:r>
              <a:rPr lang="en-US" baseline="30000" dirty="0" smtClean="0">
                <a:latin typeface="Arial" pitchFamily="34" charset="0"/>
                <a:cs typeface="Arial" pitchFamily="34" charset="0"/>
              </a:rPr>
              <a:t>®</a:t>
            </a:r>
            <a:r>
              <a:rPr lang="en-US" dirty="0" smtClean="0">
                <a:latin typeface="Arial" pitchFamily="34" charset="0"/>
                <a:cs typeface="Arial" pitchFamily="34" charset="0"/>
              </a:rPr>
              <a:t>:</a:t>
            </a:r>
            <a:br>
              <a:rPr lang="en-US" dirty="0" smtClean="0">
                <a:latin typeface="Arial" pitchFamily="34" charset="0"/>
                <a:cs typeface="Arial" pitchFamily="34" charset="0"/>
              </a:rPr>
            </a:br>
            <a:r>
              <a:rPr lang="en-US" sz="2800" dirty="0" smtClean="0">
                <a:latin typeface="Arial" pitchFamily="34" charset="0"/>
                <a:cs typeface="Arial" pitchFamily="34" charset="0"/>
              </a:rPr>
              <a:t> 		A Step to the Future</a:t>
            </a:r>
            <a:endParaRPr lang="en-US" dirty="0">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p:txBody>
          <a:bodyPr/>
          <a:lstStyle/>
          <a:p>
            <a:pPr eaLnBrk="1" hangingPunct="1"/>
            <a:r>
              <a:rPr lang="en-US" dirty="0" smtClean="0">
                <a:latin typeface="Arial" pitchFamily="34" charset="0"/>
                <a:ea typeface="ＭＳ Ｐゴシック" pitchFamily="34" charset="-128"/>
                <a:cs typeface="Arial" pitchFamily="34" charset="0"/>
              </a:rPr>
              <a:t>Sample Questions</a:t>
            </a:r>
          </a:p>
        </p:txBody>
      </p:sp>
      <p:sp>
        <p:nvSpPr>
          <p:cNvPr id="4" name="Subtitle 3"/>
          <p:cNvSpPr>
            <a:spLocks noGrp="1"/>
          </p:cNvSpPr>
          <p:nvPr>
            <p:ph type="subTitle" idx="1"/>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3246474" y="2947543"/>
            <a:ext cx="2498651" cy="2541182"/>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304800" y="1509823"/>
            <a:ext cx="8382000" cy="1095153"/>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457200" y="1703457"/>
            <a:ext cx="8077200" cy="707886"/>
          </a:xfrm>
          <a:prstGeom prst="rect">
            <a:avLst/>
          </a:prstGeom>
          <a:noFill/>
          <a:scene3d>
            <a:camera prst="orthographicFront"/>
            <a:lightRig rig="threePt" dir="t"/>
          </a:scene3d>
          <a:sp3d prstMaterial="matte"/>
        </p:spPr>
        <p:txBody>
          <a:bodyPr>
            <a:spAutoFit/>
          </a:bodyPr>
          <a:lstStyle/>
          <a:p>
            <a:pPr fontAlgn="auto">
              <a:spcBef>
                <a:spcPts val="0"/>
              </a:spcBef>
              <a:spcAft>
                <a:spcPts val="0"/>
              </a:spcAft>
              <a:defRPr/>
            </a:pPr>
            <a:r>
              <a:rPr lang="en-US" sz="2000" dirty="0">
                <a:latin typeface="Arial" pitchFamily="34" charset="0"/>
                <a:cs typeface="Arial" pitchFamily="34" charset="0"/>
              </a:rPr>
              <a:t>Roger said the report was significant; Heather contradicted him, saying that all the information presented was _______ .</a:t>
            </a:r>
          </a:p>
        </p:txBody>
      </p:sp>
      <p:sp>
        <p:nvSpPr>
          <p:cNvPr id="19" name="Title 18"/>
          <p:cNvSpPr>
            <a:spLocks noGrp="1"/>
          </p:cNvSpPr>
          <p:nvPr>
            <p:ph type="title"/>
          </p:nvPr>
        </p:nvSpPr>
        <p:spPr/>
        <p:txBody>
          <a:bodyPr/>
          <a:lstStyle/>
          <a:p>
            <a:pPr>
              <a:tabLst>
                <a:tab pos="509588" algn="l"/>
              </a:tabLst>
            </a:pPr>
            <a:r>
              <a:rPr lang="en-US" dirty="0" smtClean="0"/>
              <a:t>Critical Reading:</a:t>
            </a:r>
            <a:r>
              <a:rPr lang="en-US" sz="2000" dirty="0" smtClean="0"/>
              <a:t>  </a:t>
            </a:r>
            <a:r>
              <a:rPr lang="en-US" sz="2800" dirty="0" smtClean="0"/>
              <a:t>Sentence Completions</a:t>
            </a:r>
            <a:endParaRPr lang="en-US" dirty="0"/>
          </a:p>
        </p:txBody>
      </p:sp>
      <p:sp>
        <p:nvSpPr>
          <p:cNvPr id="10" name="Rectangle 9"/>
          <p:cNvSpPr>
            <a:spLocks noChangeArrowheads="1"/>
          </p:cNvSpPr>
          <p:nvPr/>
        </p:nvSpPr>
        <p:spPr bwMode="auto">
          <a:xfrm>
            <a:off x="3420140" y="3162965"/>
            <a:ext cx="2303719" cy="1631216"/>
          </a:xfrm>
          <a:prstGeom prst="rect">
            <a:avLst/>
          </a:prstGeom>
          <a:noFill/>
          <a:ln w="9525">
            <a:noFill/>
            <a:miter lim="800000"/>
            <a:headEnd/>
            <a:tailEnd/>
          </a:ln>
        </p:spPr>
        <p:txBody>
          <a:bodyPr wrap="square">
            <a:spAutoFit/>
          </a:bodyPr>
          <a:lstStyle/>
          <a:p>
            <a:pPr>
              <a:buFont typeface="Times" pitchFamily="18" charset="0"/>
              <a:buNone/>
            </a:pPr>
            <a:r>
              <a:rPr lang="en-US" sz="1600" dirty="0">
                <a:cs typeface="Arial" charset="0"/>
              </a:rPr>
              <a:t>(</a:t>
            </a:r>
            <a:r>
              <a:rPr lang="en-US" sz="2000" dirty="0">
                <a:cs typeface="Arial" charset="0"/>
              </a:rPr>
              <a:t>A) contemporary  </a:t>
            </a:r>
          </a:p>
          <a:p>
            <a:pPr>
              <a:buFont typeface="Times" pitchFamily="18" charset="0"/>
              <a:buNone/>
            </a:pPr>
            <a:r>
              <a:rPr lang="en-US" sz="2000" dirty="0">
                <a:cs typeface="Arial" charset="0"/>
              </a:rPr>
              <a:t>(B) </a:t>
            </a:r>
            <a:r>
              <a:rPr lang="en-US" sz="2000" dirty="0" smtClean="0">
                <a:cs typeface="Arial" charset="0"/>
              </a:rPr>
              <a:t>scintillating</a:t>
            </a:r>
            <a:endParaRPr lang="en-US" sz="2000" dirty="0">
              <a:cs typeface="Arial" charset="0"/>
            </a:endParaRPr>
          </a:p>
          <a:p>
            <a:pPr>
              <a:buFont typeface="Times" pitchFamily="18" charset="0"/>
              <a:buNone/>
            </a:pPr>
            <a:r>
              <a:rPr lang="en-US" sz="2000" dirty="0">
                <a:cs typeface="Arial" charset="0"/>
              </a:rPr>
              <a:t>(C) objective  </a:t>
            </a:r>
          </a:p>
          <a:p>
            <a:pPr>
              <a:buFont typeface="Times" pitchFamily="18" charset="0"/>
              <a:buNone/>
            </a:pPr>
            <a:r>
              <a:rPr lang="en-US" sz="2000" dirty="0">
                <a:cs typeface="Arial" charset="0"/>
              </a:rPr>
              <a:t>(D) irrevocable </a:t>
            </a:r>
          </a:p>
          <a:p>
            <a:pPr>
              <a:buFont typeface="Times" pitchFamily="18" charset="0"/>
              <a:buNone/>
            </a:pPr>
            <a:r>
              <a:rPr lang="en-US" sz="2000" dirty="0">
                <a:cs typeface="Arial" charset="0"/>
              </a:rPr>
              <a:t>(E) immaterial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8"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2395855"/>
            <a:ext cx="8243771" cy="789464"/>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12" name="Rounded Rectangle 11"/>
          <p:cNvSpPr/>
          <p:nvPr/>
        </p:nvSpPr>
        <p:spPr>
          <a:xfrm>
            <a:off x="3290771" y="3364418"/>
            <a:ext cx="5486400" cy="2749304"/>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a:spLocks noChangeArrowheads="1"/>
          </p:cNvSpPr>
          <p:nvPr/>
        </p:nvSpPr>
        <p:spPr bwMode="auto">
          <a:xfrm>
            <a:off x="3290771" y="3505200"/>
            <a:ext cx="5319829" cy="2400657"/>
          </a:xfrm>
          <a:prstGeom prst="rect">
            <a:avLst/>
          </a:prstGeom>
          <a:noFill/>
          <a:ln w="9525">
            <a:noFill/>
            <a:miter lim="800000"/>
            <a:headEnd/>
            <a:tailEnd/>
          </a:ln>
        </p:spPr>
        <p:txBody>
          <a:bodyPr wrap="square">
            <a:spAutoFit/>
          </a:bodyPr>
          <a:lstStyle/>
          <a:p>
            <a:pPr marL="233363" indent="-233363">
              <a:buClr>
                <a:srgbClr val="0099FF"/>
              </a:buClr>
              <a:buFont typeface="Wingdings" pitchFamily="2" charset="2"/>
              <a:buChar char="§"/>
            </a:pPr>
            <a:r>
              <a:rPr lang="en-US" sz="2000" dirty="0">
                <a:cs typeface="Arial" charset="0"/>
              </a:rPr>
              <a:t>M</a:t>
            </a:r>
            <a:r>
              <a:rPr lang="en-US" sz="2000" dirty="0" smtClean="0">
                <a:cs typeface="Arial" charset="0"/>
              </a:rPr>
              <a:t>ultiply </a:t>
            </a:r>
            <a:r>
              <a:rPr lang="en-US" sz="2000" dirty="0">
                <a:cs typeface="Arial" charset="0"/>
              </a:rPr>
              <a:t>each member of the equation by </a:t>
            </a:r>
            <a:r>
              <a:rPr lang="en-US" sz="2000" dirty="0" smtClean="0">
                <a:cs typeface="Arial" charset="0"/>
              </a:rPr>
              <a:t>12 (</a:t>
            </a:r>
            <a:r>
              <a:rPr lang="en-US" sz="2000" dirty="0">
                <a:cs typeface="Arial" charset="0"/>
              </a:rPr>
              <a:t>the common denominator</a:t>
            </a:r>
            <a:r>
              <a:rPr lang="en-US" sz="2000" dirty="0" smtClean="0">
                <a:cs typeface="Arial" charset="0"/>
              </a:rPr>
              <a:t>) </a:t>
            </a:r>
            <a:r>
              <a:rPr lang="en-US" sz="2000" dirty="0">
                <a:cs typeface="Arial" charset="0"/>
              </a:rPr>
              <a:t>to get </a:t>
            </a:r>
            <a:r>
              <a:rPr lang="en-US" sz="2000" dirty="0" smtClean="0">
                <a:cs typeface="Arial" charset="0"/>
              </a:rPr>
              <a:t/>
            </a:r>
            <a:br>
              <a:rPr lang="en-US" sz="2000" dirty="0" smtClean="0">
                <a:cs typeface="Arial" charset="0"/>
              </a:rPr>
            </a:br>
            <a:r>
              <a:rPr lang="en-US" sz="2000" dirty="0" smtClean="0">
                <a:cs typeface="Arial" charset="0"/>
              </a:rPr>
              <a:t>3</a:t>
            </a:r>
            <a:r>
              <a:rPr lang="en-US" sz="2000" i="1" dirty="0" smtClean="0">
                <a:cs typeface="Arial" charset="0"/>
              </a:rPr>
              <a:t>h</a:t>
            </a:r>
            <a:r>
              <a:rPr lang="en-US" sz="2000" dirty="0" smtClean="0">
                <a:cs typeface="Arial" charset="0"/>
              </a:rPr>
              <a:t> </a:t>
            </a:r>
            <a:r>
              <a:rPr lang="en-US" sz="2000" dirty="0">
                <a:cs typeface="Arial" charset="0"/>
              </a:rPr>
              <a:t>+ 4 = 10</a:t>
            </a:r>
            <a:r>
              <a:rPr lang="en-US" sz="2000" i="1" dirty="0">
                <a:cs typeface="Arial" charset="0"/>
              </a:rPr>
              <a:t>h</a:t>
            </a:r>
          </a:p>
          <a:p>
            <a:pPr marL="233363" indent="-233363">
              <a:spcBef>
                <a:spcPts val="1200"/>
              </a:spcBef>
              <a:buClr>
                <a:srgbClr val="0099FF"/>
              </a:buClr>
              <a:buFont typeface="Wingdings" pitchFamily="2" charset="2"/>
              <a:buChar char="§"/>
            </a:pPr>
            <a:r>
              <a:rPr lang="en-US" sz="2000" dirty="0" smtClean="0">
                <a:cs typeface="Arial" charset="0"/>
              </a:rPr>
              <a:t>Subtract </a:t>
            </a:r>
            <a:r>
              <a:rPr lang="en-US" sz="2000" dirty="0">
                <a:cs typeface="Arial" charset="0"/>
              </a:rPr>
              <a:t>3h from both sides to get 7</a:t>
            </a:r>
            <a:r>
              <a:rPr lang="en-US" sz="2000" i="1" dirty="0">
                <a:cs typeface="Arial" charset="0"/>
              </a:rPr>
              <a:t>h</a:t>
            </a:r>
            <a:r>
              <a:rPr lang="en-US" sz="2000" dirty="0">
                <a:cs typeface="Arial" charset="0"/>
              </a:rPr>
              <a:t> = 4</a:t>
            </a:r>
          </a:p>
          <a:p>
            <a:pPr marL="233363" indent="-233363">
              <a:spcBef>
                <a:spcPts val="1200"/>
              </a:spcBef>
              <a:buClr>
                <a:srgbClr val="0099FF"/>
              </a:buClr>
              <a:buFont typeface="Wingdings" pitchFamily="2" charset="2"/>
              <a:buChar char="§"/>
            </a:pPr>
            <a:r>
              <a:rPr lang="en-US" sz="2000" dirty="0" smtClean="0">
                <a:cs typeface="Arial" charset="0"/>
              </a:rPr>
              <a:t>Divide </a:t>
            </a:r>
            <a:r>
              <a:rPr lang="en-US" sz="2000" dirty="0">
                <a:cs typeface="Arial" charset="0"/>
              </a:rPr>
              <a:t>by 7</a:t>
            </a:r>
          </a:p>
          <a:p>
            <a:pPr marL="233363" indent="-233363">
              <a:spcBef>
                <a:spcPts val="1200"/>
              </a:spcBef>
              <a:buClr>
                <a:srgbClr val="0099FF"/>
              </a:buClr>
              <a:buFont typeface="Wingdings" pitchFamily="2" charset="2"/>
              <a:buChar char="§"/>
            </a:pPr>
            <a:r>
              <a:rPr lang="en-US" sz="2000" i="1" dirty="0" smtClean="0">
                <a:cs typeface="Arial" charset="0"/>
              </a:rPr>
              <a:t>h</a:t>
            </a:r>
            <a:r>
              <a:rPr lang="en-US" sz="2000" dirty="0" smtClean="0">
                <a:cs typeface="Arial" charset="0"/>
              </a:rPr>
              <a:t> </a:t>
            </a:r>
            <a:r>
              <a:rPr lang="en-US" sz="2000" dirty="0">
                <a:cs typeface="Arial" charset="0"/>
              </a:rPr>
              <a:t>= </a:t>
            </a:r>
            <a:r>
              <a:rPr lang="en-US" sz="2000" dirty="0" smtClean="0">
                <a:cs typeface="Arial" charset="0"/>
              </a:rPr>
              <a:t>4/7 </a:t>
            </a:r>
            <a:endParaRPr lang="en-US" sz="2000" dirty="0">
              <a:cs typeface="Arial" charset="0"/>
            </a:endParaRPr>
          </a:p>
        </p:txBody>
      </p:sp>
      <p:sp>
        <p:nvSpPr>
          <p:cNvPr id="13" name="Rounded Rectangle 12"/>
          <p:cNvSpPr/>
          <p:nvPr/>
        </p:nvSpPr>
        <p:spPr>
          <a:xfrm>
            <a:off x="533400" y="3364419"/>
            <a:ext cx="2438400" cy="3323460"/>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TextBox 29"/>
          <p:cNvSpPr txBox="1"/>
          <p:nvPr/>
        </p:nvSpPr>
        <p:spPr>
          <a:xfrm>
            <a:off x="395171" y="1369040"/>
            <a:ext cx="8367829" cy="1015663"/>
          </a:xfrm>
          <a:prstGeom prst="rect">
            <a:avLst/>
          </a:prstGeom>
          <a:noFill/>
          <a:scene3d>
            <a:camera prst="orthographicFront"/>
            <a:lightRig rig="threePt" dir="t"/>
          </a:scene3d>
          <a:sp3d prstMaterial="matte"/>
        </p:spPr>
        <p:txBody>
          <a:bodyPr wrap="square">
            <a:spAutoFit/>
          </a:bodyPr>
          <a:lstStyle/>
          <a:p>
            <a:pPr fontAlgn="auto">
              <a:spcBef>
                <a:spcPts val="0"/>
              </a:spcBef>
              <a:spcAft>
                <a:spcPts val="0"/>
              </a:spcAft>
              <a:defRPr/>
            </a:pPr>
            <a:r>
              <a:rPr lang="en-US" sz="2000" b="1" dirty="0">
                <a:latin typeface="Arial" pitchFamily="34" charset="0"/>
                <a:cs typeface="Arial" pitchFamily="34" charset="0"/>
              </a:rPr>
              <a:t>Know the Student-Produced Response Directions</a:t>
            </a:r>
            <a:r>
              <a:rPr lang="en-US" sz="2000" b="1" dirty="0" smtClean="0">
                <a:latin typeface="Arial" pitchFamily="34" charset="0"/>
                <a:cs typeface="Arial" pitchFamily="34" charset="0"/>
              </a:rPr>
              <a:t>! </a:t>
            </a:r>
            <a:r>
              <a:rPr lang="en-US" sz="2000" dirty="0" smtClean="0">
                <a:latin typeface="Arial" pitchFamily="34" charset="0"/>
                <a:cs typeface="Arial" pitchFamily="34" charset="0"/>
              </a:rPr>
              <a:t>The </a:t>
            </a:r>
            <a:r>
              <a:rPr lang="en-US" sz="2000" dirty="0">
                <a:latin typeface="Arial" pitchFamily="34" charset="0"/>
                <a:cs typeface="Arial" pitchFamily="34" charset="0"/>
              </a:rPr>
              <a:t>correct answer must be </a:t>
            </a:r>
            <a:r>
              <a:rPr lang="en-US" sz="2000" b="1" i="1" dirty="0">
                <a:latin typeface="Arial" pitchFamily="34" charset="0"/>
                <a:cs typeface="Arial" pitchFamily="34" charset="0"/>
              </a:rPr>
              <a:t>gridded </a:t>
            </a:r>
            <a:r>
              <a:rPr lang="en-US" sz="2000" dirty="0">
                <a:latin typeface="Arial" pitchFamily="34" charset="0"/>
                <a:cs typeface="Arial" pitchFamily="34" charset="0"/>
              </a:rPr>
              <a:t>correctly to receive </a:t>
            </a:r>
            <a:r>
              <a:rPr lang="en-US" sz="2000" dirty="0" smtClean="0">
                <a:latin typeface="Arial" pitchFamily="34" charset="0"/>
                <a:cs typeface="Arial" pitchFamily="34" charset="0"/>
              </a:rPr>
              <a:t>credit. What </a:t>
            </a:r>
            <a:r>
              <a:rPr lang="en-US" sz="2000" dirty="0">
                <a:latin typeface="Arial" pitchFamily="34" charset="0"/>
                <a:cs typeface="Arial" pitchFamily="34" charset="0"/>
              </a:rPr>
              <a:t>is written in the boxes </a:t>
            </a:r>
            <a:r>
              <a:rPr lang="en-US" sz="2000" dirty="0" smtClean="0">
                <a:latin typeface="Arial" pitchFamily="34" charset="0"/>
                <a:cs typeface="Arial" pitchFamily="34" charset="0"/>
              </a:rPr>
              <a:t>is not scored</a:t>
            </a:r>
            <a:r>
              <a:rPr lang="en-US" sz="2000" dirty="0">
                <a:latin typeface="Arial" pitchFamily="34" charset="0"/>
                <a:cs typeface="Arial" pitchFamily="34" charset="0"/>
              </a:rPr>
              <a:t>.</a:t>
            </a:r>
          </a:p>
        </p:txBody>
      </p:sp>
      <p:pic>
        <p:nvPicPr>
          <p:cNvPr id="1026" name="Picture 2"/>
          <p:cNvPicPr>
            <a:picLocks noChangeAspect="1" noChangeArrowheads="1"/>
          </p:cNvPicPr>
          <p:nvPr/>
        </p:nvPicPr>
        <p:blipFill>
          <a:blip r:embed="rId3"/>
          <a:srcRect l="65742" t="48276" r="26337" b="19212"/>
          <a:stretch>
            <a:fillRect/>
          </a:stretch>
        </p:blipFill>
        <p:spPr bwMode="auto">
          <a:xfrm>
            <a:off x="1240615" y="3505200"/>
            <a:ext cx="914400" cy="3017838"/>
          </a:xfrm>
          <a:prstGeom prst="rect">
            <a:avLst/>
          </a:prstGeom>
          <a:noFill/>
          <a:ln w="9525">
            <a:noFill/>
            <a:miter lim="800000"/>
            <a:headEnd/>
            <a:tailEnd/>
          </a:ln>
        </p:spPr>
      </p:pic>
      <p:sp>
        <p:nvSpPr>
          <p:cNvPr id="24" name="Oval 23"/>
          <p:cNvSpPr/>
          <p:nvPr/>
        </p:nvSpPr>
        <p:spPr>
          <a:xfrm>
            <a:off x="1518428" y="400944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TextBox 25"/>
          <p:cNvSpPr txBox="1">
            <a:spLocks noChangeArrowheads="1"/>
          </p:cNvSpPr>
          <p:nvPr/>
        </p:nvSpPr>
        <p:spPr bwMode="auto">
          <a:xfrm>
            <a:off x="1219200" y="3613448"/>
            <a:ext cx="228600" cy="338138"/>
          </a:xfrm>
          <a:prstGeom prst="rect">
            <a:avLst/>
          </a:prstGeom>
          <a:noFill/>
          <a:ln w="9525">
            <a:noFill/>
            <a:miter lim="800000"/>
            <a:headEnd/>
            <a:tailEnd/>
          </a:ln>
        </p:spPr>
        <p:txBody>
          <a:bodyPr>
            <a:spAutoFit/>
          </a:bodyPr>
          <a:lstStyle/>
          <a:p>
            <a:r>
              <a:rPr lang="en-US" sz="1600" dirty="0">
                <a:cs typeface="Arial" charset="0"/>
              </a:rPr>
              <a:t>4</a:t>
            </a:r>
          </a:p>
        </p:txBody>
      </p:sp>
      <p:sp>
        <p:nvSpPr>
          <p:cNvPr id="27" name="TextBox 26"/>
          <p:cNvSpPr txBox="1">
            <a:spLocks noChangeArrowheads="1"/>
          </p:cNvSpPr>
          <p:nvPr/>
        </p:nvSpPr>
        <p:spPr bwMode="auto">
          <a:xfrm>
            <a:off x="1446180" y="3577936"/>
            <a:ext cx="228600" cy="400050"/>
          </a:xfrm>
          <a:prstGeom prst="rect">
            <a:avLst/>
          </a:prstGeom>
          <a:noFill/>
          <a:ln w="9525">
            <a:noFill/>
            <a:miter lim="800000"/>
            <a:headEnd/>
            <a:tailEnd/>
          </a:ln>
        </p:spPr>
        <p:txBody>
          <a:bodyPr>
            <a:spAutoFit/>
          </a:bodyPr>
          <a:lstStyle/>
          <a:p>
            <a:r>
              <a:rPr lang="en-US" sz="2000" dirty="0">
                <a:cs typeface="Arial" charset="0"/>
              </a:rPr>
              <a:t>/</a:t>
            </a:r>
          </a:p>
        </p:txBody>
      </p:sp>
      <p:sp>
        <p:nvSpPr>
          <p:cNvPr id="28" name="TextBox 27"/>
          <p:cNvSpPr txBox="1">
            <a:spLocks noChangeArrowheads="1"/>
          </p:cNvSpPr>
          <p:nvPr/>
        </p:nvSpPr>
        <p:spPr bwMode="auto">
          <a:xfrm>
            <a:off x="1633505" y="3621427"/>
            <a:ext cx="228600" cy="338137"/>
          </a:xfrm>
          <a:prstGeom prst="rect">
            <a:avLst/>
          </a:prstGeom>
          <a:noFill/>
          <a:ln w="9525">
            <a:noFill/>
            <a:miter lim="800000"/>
            <a:headEnd/>
            <a:tailEnd/>
          </a:ln>
        </p:spPr>
        <p:txBody>
          <a:bodyPr>
            <a:spAutoFit/>
          </a:bodyPr>
          <a:lstStyle/>
          <a:p>
            <a:r>
              <a:rPr lang="en-US" sz="1600" dirty="0">
                <a:cs typeface="Arial" charset="0"/>
              </a:rPr>
              <a:t>7</a:t>
            </a:r>
          </a:p>
        </p:txBody>
      </p:sp>
      <p:sp>
        <p:nvSpPr>
          <p:cNvPr id="31" name="Oval 30"/>
          <p:cNvSpPr/>
          <p:nvPr/>
        </p:nvSpPr>
        <p:spPr>
          <a:xfrm>
            <a:off x="1315046" y="528177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Oval 31"/>
          <p:cNvSpPr/>
          <p:nvPr/>
        </p:nvSpPr>
        <p:spPr>
          <a:xfrm>
            <a:off x="1726572" y="5887759"/>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itle 24"/>
          <p:cNvSpPr>
            <a:spLocks noGrp="1"/>
          </p:cNvSpPr>
          <p:nvPr>
            <p:ph type="title"/>
          </p:nvPr>
        </p:nvSpPr>
        <p:spPr>
          <a:xfrm>
            <a:off x="381000" y="342900"/>
            <a:ext cx="8229600" cy="973138"/>
          </a:xfrm>
        </p:spPr>
        <p:txBody>
          <a:bodyPr/>
          <a:lstStyle/>
          <a:p>
            <a:r>
              <a:rPr lang="en-US" dirty="0" smtClean="0"/>
              <a:t>Math Section: </a:t>
            </a:r>
            <a:r>
              <a:rPr lang="en-US" sz="2800" dirty="0" smtClean="0"/>
              <a:t>Student-Produced Response</a:t>
            </a:r>
            <a:endParaRPr lang="en-US" dirty="0"/>
          </a:p>
        </p:txBody>
      </p:sp>
      <p:grpSp>
        <p:nvGrpSpPr>
          <p:cNvPr id="2" name="Group 33"/>
          <p:cNvGrpSpPr/>
          <p:nvPr/>
        </p:nvGrpSpPr>
        <p:grpSpPr>
          <a:xfrm>
            <a:off x="558204" y="2395855"/>
            <a:ext cx="7152167" cy="789464"/>
            <a:chOff x="544033" y="914400"/>
            <a:chExt cx="7152167" cy="707886"/>
          </a:xfrm>
        </p:grpSpPr>
        <p:sp>
          <p:nvSpPr>
            <p:cNvPr id="35" name="TextBox 34"/>
            <p:cNvSpPr txBox="1">
              <a:spLocks noChangeArrowheads="1"/>
            </p:cNvSpPr>
            <p:nvPr/>
          </p:nvSpPr>
          <p:spPr bwMode="auto">
            <a:xfrm>
              <a:off x="544033" y="1066800"/>
              <a:ext cx="381000" cy="400110"/>
            </a:xfrm>
            <a:prstGeom prst="rect">
              <a:avLst/>
            </a:prstGeom>
            <a:noFill/>
            <a:ln w="9525">
              <a:noFill/>
              <a:miter lim="800000"/>
              <a:headEnd/>
              <a:tailEnd/>
            </a:ln>
          </p:spPr>
          <p:txBody>
            <a:bodyPr>
              <a:spAutoFit/>
            </a:bodyPr>
            <a:lstStyle/>
            <a:p>
              <a:r>
                <a:rPr lang="en-US" sz="2000" dirty="0">
                  <a:cs typeface="Arial" charset="0"/>
                </a:rPr>
                <a:t>If</a:t>
              </a:r>
              <a:endParaRPr lang="en-US" sz="1600" dirty="0">
                <a:cs typeface="Arial" charset="0"/>
              </a:endParaRPr>
            </a:p>
          </p:txBody>
        </p:sp>
        <p:sp>
          <p:nvSpPr>
            <p:cNvPr id="36" name="TextBox 35"/>
            <p:cNvSpPr txBox="1">
              <a:spLocks noChangeArrowheads="1"/>
            </p:cNvSpPr>
            <p:nvPr/>
          </p:nvSpPr>
          <p:spPr bwMode="auto">
            <a:xfrm>
              <a:off x="1066800" y="914400"/>
              <a:ext cx="381000" cy="707886"/>
            </a:xfrm>
            <a:prstGeom prst="rect">
              <a:avLst/>
            </a:prstGeom>
            <a:noFill/>
            <a:ln w="9525">
              <a:noFill/>
              <a:miter lim="800000"/>
              <a:headEnd/>
              <a:tailEnd/>
            </a:ln>
          </p:spPr>
          <p:txBody>
            <a:bodyPr>
              <a:spAutoFit/>
            </a:bodyPr>
            <a:lstStyle/>
            <a:p>
              <a:r>
                <a:rPr lang="en-US" sz="2000" i="1" u="sng" dirty="0">
                  <a:cs typeface="Arial" charset="0"/>
                </a:rPr>
                <a:t>h</a:t>
              </a:r>
            </a:p>
            <a:p>
              <a:r>
                <a:rPr lang="en-US" sz="2000" dirty="0">
                  <a:cs typeface="Arial" charset="0"/>
                </a:rPr>
                <a:t>4</a:t>
              </a:r>
            </a:p>
          </p:txBody>
        </p:sp>
        <p:sp>
          <p:nvSpPr>
            <p:cNvPr id="37" name="TextBox 36"/>
            <p:cNvSpPr txBox="1">
              <a:spLocks noChangeArrowheads="1"/>
            </p:cNvSpPr>
            <p:nvPr/>
          </p:nvSpPr>
          <p:spPr bwMode="auto">
            <a:xfrm>
              <a:off x="1828800" y="914400"/>
              <a:ext cx="381000" cy="707886"/>
            </a:xfrm>
            <a:prstGeom prst="rect">
              <a:avLst/>
            </a:prstGeom>
            <a:noFill/>
            <a:ln w="9525">
              <a:noFill/>
              <a:miter lim="800000"/>
              <a:headEnd/>
              <a:tailEnd/>
            </a:ln>
          </p:spPr>
          <p:txBody>
            <a:bodyPr>
              <a:spAutoFit/>
            </a:bodyPr>
            <a:lstStyle/>
            <a:p>
              <a:r>
                <a:rPr lang="en-US" sz="2000" u="sng" dirty="0">
                  <a:cs typeface="Arial" charset="0"/>
                </a:rPr>
                <a:t>1</a:t>
              </a:r>
            </a:p>
            <a:p>
              <a:r>
                <a:rPr lang="en-US" sz="2000" dirty="0">
                  <a:cs typeface="Arial" charset="0"/>
                </a:rPr>
                <a:t>3</a:t>
              </a:r>
            </a:p>
          </p:txBody>
        </p:sp>
        <p:sp>
          <p:nvSpPr>
            <p:cNvPr id="38" name="TextBox 37"/>
            <p:cNvSpPr txBox="1">
              <a:spLocks noChangeArrowheads="1"/>
            </p:cNvSpPr>
            <p:nvPr/>
          </p:nvSpPr>
          <p:spPr bwMode="auto">
            <a:xfrm>
              <a:off x="2667000" y="914400"/>
              <a:ext cx="609600" cy="707886"/>
            </a:xfrm>
            <a:prstGeom prst="rect">
              <a:avLst/>
            </a:prstGeom>
            <a:noFill/>
            <a:ln w="9525">
              <a:noFill/>
              <a:miter lim="800000"/>
              <a:headEnd/>
              <a:tailEnd/>
            </a:ln>
          </p:spPr>
          <p:txBody>
            <a:bodyPr wrap="square">
              <a:spAutoFit/>
            </a:bodyPr>
            <a:lstStyle/>
            <a:p>
              <a:r>
                <a:rPr lang="en-US" sz="2000" u="sng" dirty="0">
                  <a:cs typeface="Arial" charset="0"/>
                </a:rPr>
                <a:t>5</a:t>
              </a:r>
              <a:r>
                <a:rPr lang="en-US" sz="2000" i="1" u="sng" dirty="0">
                  <a:cs typeface="Arial" charset="0"/>
                </a:rPr>
                <a:t>h</a:t>
              </a:r>
            </a:p>
            <a:p>
              <a:r>
                <a:rPr lang="en-US" sz="2000" dirty="0">
                  <a:cs typeface="Arial" charset="0"/>
                </a:rPr>
                <a:t> 6</a:t>
              </a:r>
            </a:p>
          </p:txBody>
        </p:sp>
        <p:sp>
          <p:nvSpPr>
            <p:cNvPr id="39" name="TextBox 38"/>
            <p:cNvSpPr txBox="1">
              <a:spLocks noChangeArrowheads="1"/>
            </p:cNvSpPr>
            <p:nvPr/>
          </p:nvSpPr>
          <p:spPr bwMode="auto">
            <a:xfrm>
              <a:off x="1447800" y="1066800"/>
              <a:ext cx="304800" cy="400110"/>
            </a:xfrm>
            <a:prstGeom prst="rect">
              <a:avLst/>
            </a:prstGeom>
            <a:noFill/>
            <a:ln w="9525">
              <a:noFill/>
              <a:miter lim="800000"/>
              <a:headEnd/>
              <a:tailEnd/>
            </a:ln>
          </p:spPr>
          <p:txBody>
            <a:bodyPr>
              <a:spAutoFit/>
            </a:bodyPr>
            <a:lstStyle/>
            <a:p>
              <a:r>
                <a:rPr lang="en-US" sz="2000" dirty="0">
                  <a:cs typeface="Arial" charset="0"/>
                </a:rPr>
                <a:t>+</a:t>
              </a:r>
            </a:p>
          </p:txBody>
        </p:sp>
        <p:sp>
          <p:nvSpPr>
            <p:cNvPr id="40" name="TextBox 39"/>
            <p:cNvSpPr txBox="1">
              <a:spLocks noChangeArrowheads="1"/>
            </p:cNvSpPr>
            <p:nvPr/>
          </p:nvSpPr>
          <p:spPr bwMode="auto">
            <a:xfrm>
              <a:off x="2286000" y="1066800"/>
              <a:ext cx="381000" cy="400110"/>
            </a:xfrm>
            <a:prstGeom prst="rect">
              <a:avLst/>
            </a:prstGeom>
            <a:noFill/>
            <a:ln w="9525">
              <a:noFill/>
              <a:miter lim="800000"/>
              <a:headEnd/>
              <a:tailEnd/>
            </a:ln>
          </p:spPr>
          <p:txBody>
            <a:bodyPr>
              <a:spAutoFit/>
            </a:bodyPr>
            <a:lstStyle/>
            <a:p>
              <a:r>
                <a:rPr lang="en-US" sz="2000" dirty="0">
                  <a:cs typeface="Arial" charset="0"/>
                </a:rPr>
                <a:t>=</a:t>
              </a:r>
            </a:p>
          </p:txBody>
        </p:sp>
        <p:sp>
          <p:nvSpPr>
            <p:cNvPr id="41" name="TextBox 40"/>
            <p:cNvSpPr txBox="1">
              <a:spLocks noChangeArrowheads="1"/>
            </p:cNvSpPr>
            <p:nvPr/>
          </p:nvSpPr>
          <p:spPr bwMode="auto">
            <a:xfrm>
              <a:off x="3276600" y="1106488"/>
              <a:ext cx="4419600" cy="400110"/>
            </a:xfrm>
            <a:prstGeom prst="rect">
              <a:avLst/>
            </a:prstGeom>
            <a:noFill/>
            <a:ln w="9525">
              <a:noFill/>
              <a:miter lim="800000"/>
              <a:headEnd/>
              <a:tailEnd/>
            </a:ln>
          </p:spPr>
          <p:txBody>
            <a:bodyPr>
              <a:spAutoFit/>
            </a:bodyPr>
            <a:lstStyle/>
            <a:p>
              <a:r>
                <a:rPr lang="en-US" sz="2000" dirty="0">
                  <a:cs typeface="Arial" charset="0"/>
                </a:rPr>
                <a:t>, then what is the value of </a:t>
              </a:r>
              <a:r>
                <a:rPr lang="en-US" sz="2000" i="1" dirty="0">
                  <a:cs typeface="Arial" charset="0"/>
                </a:rPr>
                <a:t>h</a:t>
              </a:r>
              <a:r>
                <a:rPr lang="en-US" sz="2000" dirty="0">
                  <a:cs typeface="Arial"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p:stCondLst>
                              <p:cond delay="5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par>
                          <p:cTn id="16" fill="hold">
                            <p:stCondLst>
                              <p:cond delay="7000"/>
                            </p:stCondLst>
                            <p:childTnLst>
                              <p:par>
                                <p:cTn id="17" presetID="10"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2000"/>
                                        <p:tgtEl>
                                          <p:spTgt spid="1026"/>
                                        </p:tgtEl>
                                      </p:cBhvr>
                                    </p:animEffect>
                                  </p:childTnLst>
                                </p:cTn>
                              </p:par>
                            </p:childTnLst>
                          </p:cTn>
                        </p:par>
                        <p:par>
                          <p:cTn id="20" fill="hold">
                            <p:stCondLst>
                              <p:cond delay="9000"/>
                            </p:stCondLst>
                            <p:childTnLst>
                              <p:par>
                                <p:cTn id="21" presetID="10" presetClass="entr" presetSubtype="0" fill="hold" grpId="0" nodeType="afterEffect">
                                  <p:stCondLst>
                                    <p:cond delay="10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childTnLst>
                          </p:cTn>
                        </p:par>
                        <p:par>
                          <p:cTn id="24" fill="hold">
                            <p:stCondLst>
                              <p:cond delay="12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par>
                          <p:cTn id="28" fill="hold">
                            <p:stCondLst>
                              <p:cond delay="14000"/>
                            </p:stCondLst>
                            <p:childTnLst>
                              <p:par>
                                <p:cTn id="29" presetID="9"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dissolve">
                                      <p:cBhvr>
                                        <p:cTn id="31" dur="1000"/>
                                        <p:tgtEl>
                                          <p:spTgt spid="26"/>
                                        </p:tgtEl>
                                      </p:cBhvr>
                                    </p:animEffect>
                                  </p:childTnLst>
                                </p:cTn>
                              </p:par>
                            </p:childTnLst>
                          </p:cTn>
                        </p:par>
                        <p:par>
                          <p:cTn id="32" fill="hold">
                            <p:stCondLst>
                              <p:cond delay="15000"/>
                            </p:stCondLst>
                            <p:childTnLst>
                              <p:par>
                                <p:cTn id="33" presetID="9"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dissolve">
                                      <p:cBhvr>
                                        <p:cTn id="35" dur="1000"/>
                                        <p:tgtEl>
                                          <p:spTgt spid="31"/>
                                        </p:tgtEl>
                                      </p:cBhvr>
                                    </p:animEffect>
                                  </p:childTnLst>
                                </p:cTn>
                              </p:par>
                            </p:childTnLst>
                          </p:cTn>
                        </p:par>
                        <p:par>
                          <p:cTn id="36" fill="hold">
                            <p:stCondLst>
                              <p:cond delay="16000"/>
                            </p:stCondLst>
                            <p:childTnLst>
                              <p:par>
                                <p:cTn id="37" presetID="9"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dissolve">
                                      <p:cBhvr>
                                        <p:cTn id="39" dur="1000"/>
                                        <p:tgtEl>
                                          <p:spTgt spid="27"/>
                                        </p:tgtEl>
                                      </p:cBhvr>
                                    </p:animEffect>
                                  </p:childTnLst>
                                </p:cTn>
                              </p:par>
                            </p:childTnLst>
                          </p:cTn>
                        </p:par>
                        <p:par>
                          <p:cTn id="40" fill="hold">
                            <p:stCondLst>
                              <p:cond delay="17000"/>
                            </p:stCondLst>
                            <p:childTnLst>
                              <p:par>
                                <p:cTn id="41" presetID="9"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dissolve">
                                      <p:cBhvr>
                                        <p:cTn id="43" dur="1000"/>
                                        <p:tgtEl>
                                          <p:spTgt spid="24"/>
                                        </p:tgtEl>
                                      </p:cBhvr>
                                    </p:animEffect>
                                  </p:childTnLst>
                                </p:cTn>
                              </p:par>
                            </p:childTnLst>
                          </p:cTn>
                        </p:par>
                        <p:par>
                          <p:cTn id="44" fill="hold">
                            <p:stCondLst>
                              <p:cond delay="18000"/>
                            </p:stCondLst>
                            <p:childTnLst>
                              <p:par>
                                <p:cTn id="45" presetID="9"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dissolve">
                                      <p:cBhvr>
                                        <p:cTn id="47" dur="1000"/>
                                        <p:tgtEl>
                                          <p:spTgt spid="28"/>
                                        </p:tgtEl>
                                      </p:cBhvr>
                                    </p:animEffect>
                                  </p:childTnLst>
                                </p:cTn>
                              </p:par>
                            </p:childTnLst>
                          </p:cTn>
                        </p:par>
                        <p:par>
                          <p:cTn id="48" fill="hold">
                            <p:stCondLst>
                              <p:cond delay="19000"/>
                            </p:stCondLst>
                            <p:childTnLst>
                              <p:par>
                                <p:cTn id="49" presetID="53" presetClass="entr" presetSubtype="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0" grpId="0"/>
      <p:bldP spid="13" grpId="0" animBg="1"/>
      <p:bldP spid="24" grpId="0" animBg="1"/>
      <p:bldP spid="26" grpId="0"/>
      <p:bldP spid="27" grpId="0"/>
      <p:bldP spid="28" grpId="0"/>
      <p:bldP spid="31"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Test Preparation Strategies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609600"/>
            <a:ext cx="8229600" cy="973138"/>
          </a:xfrm>
        </p:spPr>
        <p:txBody>
          <a:bodyPr/>
          <a:lstStyle/>
          <a:p>
            <a:pPr fontAlgn="auto">
              <a:spcBef>
                <a:spcPts val="0"/>
              </a:spcBef>
              <a:spcAft>
                <a:spcPts val="0"/>
              </a:spcAft>
              <a:defRPr/>
            </a:pPr>
            <a:r>
              <a:rPr lang="en-US" dirty="0" smtClean="0">
                <a:latin typeface="Arial" pitchFamily="34" charset="0"/>
                <a:ea typeface="ＭＳ Ｐゴシック" pitchFamily="34" charset="-128"/>
                <a:cs typeface="Arial" pitchFamily="34" charset="0"/>
              </a:rPr>
              <a:t>Know How the PSAT/NMSQT Is Scored</a:t>
            </a:r>
            <a:endParaRPr lang="en-US" dirty="0">
              <a:ln w="12700">
                <a:solidFill>
                  <a:schemeClr val="tx1"/>
                </a:solidFill>
              </a:ln>
              <a:latin typeface="Arial" pitchFamily="34" charset="0"/>
              <a:cs typeface="Arial" pitchFamily="34" charset="0"/>
            </a:endParaRPr>
          </a:p>
        </p:txBody>
      </p:sp>
      <p:sp>
        <p:nvSpPr>
          <p:cNvPr id="33795" name="Content Placeholder 14"/>
          <p:cNvSpPr>
            <a:spLocks noGrp="1"/>
          </p:cNvSpPr>
          <p:nvPr/>
        </p:nvSpPr>
        <p:spPr bwMode="auto">
          <a:xfrm>
            <a:off x="3735388" y="1582738"/>
            <a:ext cx="4816475" cy="4271962"/>
          </a:xfrm>
          <a:prstGeom prst="rect">
            <a:avLst/>
          </a:prstGeom>
          <a:noFill/>
          <a:ln w="9525">
            <a:noFill/>
            <a:miter lim="800000"/>
            <a:headEnd/>
            <a:tailEnd/>
          </a:ln>
        </p:spPr>
        <p:txBody>
          <a:bodyPr/>
          <a:lstStyle/>
          <a:p>
            <a:pPr marL="342900" lvl="1" indent="-342900" defTabSz="914400">
              <a:spcBef>
                <a:spcPts val="1600"/>
              </a:spcBef>
              <a:buClr>
                <a:srgbClr val="28AEED"/>
              </a:buClr>
              <a:buSzPct val="102000"/>
            </a:pPr>
            <a:endParaRPr lang="en-US" sz="2000" dirty="0"/>
          </a:p>
        </p:txBody>
      </p:sp>
      <p:sp>
        <p:nvSpPr>
          <p:cNvPr id="5" name="Rectangle 4"/>
          <p:cNvSpPr/>
          <p:nvPr/>
        </p:nvSpPr>
        <p:spPr>
          <a:xfrm>
            <a:off x="566382" y="1582738"/>
            <a:ext cx="8120418" cy="4216539"/>
          </a:xfrm>
          <a:prstGeom prst="rect">
            <a:avLst/>
          </a:prstGeom>
        </p:spPr>
        <p:txBody>
          <a:bodyPr wrap="square">
            <a:spAutoFit/>
          </a:bodyPr>
          <a:lstStyle/>
          <a:p>
            <a:pPr marL="0" lvl="7">
              <a:defRPr/>
            </a:pPr>
            <a:r>
              <a:rPr lang="en-US" sz="2800" b="1" dirty="0" smtClean="0">
                <a:cs typeface="Arial" pitchFamily="34" charset="0"/>
              </a:rPr>
              <a:t>Multiple-choice questions:</a:t>
            </a:r>
          </a:p>
          <a:p>
            <a:pPr marL="228600" lvl="7" indent="-228600">
              <a:buClr>
                <a:srgbClr val="1397FE"/>
              </a:buClr>
              <a:buFont typeface="Wingdings" pitchFamily="2" charset="2"/>
              <a:buChar char="§"/>
              <a:defRPr/>
            </a:pPr>
            <a:r>
              <a:rPr lang="en-US" sz="2000" dirty="0" smtClean="0">
                <a:cs typeface="Arial" pitchFamily="34" charset="0"/>
              </a:rPr>
              <a:t>1 point for each correct</a:t>
            </a:r>
          </a:p>
          <a:p>
            <a:pPr marL="228600" indent="-228600" fontAlgn="auto">
              <a:spcBef>
                <a:spcPts val="0"/>
              </a:spcBef>
              <a:spcAft>
                <a:spcPts val="0"/>
              </a:spcAft>
              <a:buClr>
                <a:srgbClr val="1397FE"/>
              </a:buClr>
              <a:buFont typeface="Wingdings" pitchFamily="2" charset="2"/>
              <a:buChar char="§"/>
              <a:defRPr/>
            </a:pPr>
            <a:r>
              <a:rPr lang="en-US" sz="2000" dirty="0" smtClean="0">
                <a:cs typeface="Arial" pitchFamily="34" charset="0"/>
              </a:rPr>
              <a:t>¼ point deducted for each incorrect</a:t>
            </a:r>
          </a:p>
          <a:p>
            <a:pPr fontAlgn="auto">
              <a:spcBef>
                <a:spcPts val="0"/>
              </a:spcBef>
              <a:spcAft>
                <a:spcPts val="0"/>
              </a:spcAft>
              <a:defRPr/>
            </a:pPr>
            <a:endParaRPr lang="en-US" sz="2800" dirty="0" smtClean="0">
              <a:cs typeface="Arial" pitchFamily="34" charset="0"/>
            </a:endParaRPr>
          </a:p>
          <a:p>
            <a:pPr fontAlgn="auto">
              <a:spcBef>
                <a:spcPts val="0"/>
              </a:spcBef>
              <a:spcAft>
                <a:spcPts val="0"/>
              </a:spcAft>
              <a:defRPr/>
            </a:pPr>
            <a:r>
              <a:rPr lang="en-US" sz="2800" b="1" dirty="0" smtClean="0">
                <a:cs typeface="Arial" pitchFamily="34" charset="0"/>
              </a:rPr>
              <a:t>Math grid-ins:</a:t>
            </a:r>
          </a:p>
          <a:p>
            <a:pPr marL="228600" indent="-228600" fontAlgn="auto">
              <a:spcBef>
                <a:spcPts val="0"/>
              </a:spcBef>
              <a:spcAft>
                <a:spcPts val="0"/>
              </a:spcAft>
              <a:buClr>
                <a:srgbClr val="1397FE"/>
              </a:buClr>
              <a:buFont typeface="Wingdings" pitchFamily="2" charset="2"/>
              <a:buChar char="§"/>
              <a:defRPr/>
            </a:pPr>
            <a:r>
              <a:rPr lang="en-US" sz="2000" dirty="0" smtClean="0">
                <a:cs typeface="Arial" pitchFamily="34" charset="0"/>
              </a:rPr>
              <a:t>1 point for each correct</a:t>
            </a:r>
          </a:p>
          <a:p>
            <a:pPr marL="228600" indent="-228600" fontAlgn="auto">
              <a:spcBef>
                <a:spcPts val="0"/>
              </a:spcBef>
              <a:spcAft>
                <a:spcPts val="0"/>
              </a:spcAft>
              <a:buClr>
                <a:srgbClr val="1397FE"/>
              </a:buClr>
              <a:buFont typeface="Wingdings" pitchFamily="2" charset="2"/>
              <a:buChar char="§"/>
              <a:defRPr/>
            </a:pPr>
            <a:r>
              <a:rPr lang="en-US" sz="2000" dirty="0" smtClean="0">
                <a:cs typeface="Arial" pitchFamily="34" charset="0"/>
              </a:rPr>
              <a:t>0 points for each incorrect</a:t>
            </a:r>
          </a:p>
          <a:p>
            <a:pPr fontAlgn="auto">
              <a:spcBef>
                <a:spcPts val="0"/>
              </a:spcBef>
              <a:spcAft>
                <a:spcPts val="0"/>
              </a:spcAft>
              <a:buFont typeface="Arial" pitchFamily="34" charset="0"/>
              <a:buChar char="•"/>
              <a:defRPr/>
            </a:pPr>
            <a:endParaRPr lang="en-US" sz="2000" dirty="0" smtClean="0">
              <a:cs typeface="Arial" pitchFamily="34" charset="0"/>
            </a:endParaRPr>
          </a:p>
          <a:p>
            <a:pPr marL="0" lvl="7">
              <a:defRPr/>
            </a:pPr>
            <a:r>
              <a:rPr lang="en-US" sz="2800" b="1" dirty="0" smtClean="0">
                <a:cs typeface="Arial" pitchFamily="34" charset="0"/>
              </a:rPr>
              <a:t>0 points for omitted questions</a:t>
            </a:r>
          </a:p>
          <a:p>
            <a:pPr marL="0" lvl="7">
              <a:defRPr/>
            </a:pPr>
            <a:endParaRPr lang="en-US" sz="2800" b="1" dirty="0" smtClean="0">
              <a:cs typeface="Arial" pitchFamily="34" charset="0"/>
            </a:endParaRPr>
          </a:p>
          <a:p>
            <a:pPr fontAlgn="auto">
              <a:spcBef>
                <a:spcPts val="0"/>
              </a:spcBef>
              <a:spcAft>
                <a:spcPts val="0"/>
              </a:spcAft>
              <a:defRPr/>
            </a:pPr>
            <a:endParaRPr lang="en-US" sz="2800" dirty="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fontAlgn="auto">
              <a:spcBef>
                <a:spcPts val="0"/>
              </a:spcBef>
              <a:spcAft>
                <a:spcPts val="0"/>
              </a:spcAft>
              <a:defRPr/>
            </a:pPr>
            <a:r>
              <a:rPr lang="en-US" dirty="0" smtClean="0">
                <a:latin typeface="Arial" pitchFamily="34" charset="0"/>
                <a:ea typeface="ＭＳ Ｐゴシック" pitchFamily="34" charset="-128"/>
                <a:cs typeface="Arial" pitchFamily="34" charset="0"/>
              </a:rPr>
              <a:t>Personalized Skills Information</a:t>
            </a:r>
            <a:endParaRPr lang="en-US" dirty="0">
              <a:ln w="12700">
                <a:solidFill>
                  <a:schemeClr val="tx1"/>
                </a:solidFill>
              </a:ln>
              <a:latin typeface="Arial" pitchFamily="34" charset="0"/>
              <a:cs typeface="Arial" pitchFamily="34" charset="0"/>
            </a:endParaRPr>
          </a:p>
        </p:txBody>
      </p:sp>
      <p:sp>
        <p:nvSpPr>
          <p:cNvPr id="33795" name="Content Placeholder 14"/>
          <p:cNvSpPr>
            <a:spLocks noGrp="1"/>
          </p:cNvSpPr>
          <p:nvPr/>
        </p:nvSpPr>
        <p:spPr bwMode="auto">
          <a:xfrm>
            <a:off x="3735388" y="1582738"/>
            <a:ext cx="4816475" cy="4271962"/>
          </a:xfrm>
          <a:prstGeom prst="rect">
            <a:avLst/>
          </a:prstGeom>
          <a:noFill/>
          <a:ln w="9525">
            <a:noFill/>
            <a:miter lim="800000"/>
            <a:headEnd/>
            <a:tailEnd/>
          </a:ln>
        </p:spPr>
        <p:txBody>
          <a:bodyPr/>
          <a:lstStyle/>
          <a:p>
            <a:pPr marL="342900" lvl="1" indent="-342900" defTabSz="914400">
              <a:spcBef>
                <a:spcPts val="1600"/>
              </a:spcBef>
              <a:buClr>
                <a:srgbClr val="28AEED"/>
              </a:buClr>
              <a:buSzPct val="102000"/>
            </a:pPr>
            <a:endParaRPr lang="en-US" sz="2000" dirty="0"/>
          </a:p>
        </p:txBody>
      </p:sp>
      <p:sp>
        <p:nvSpPr>
          <p:cNvPr id="5" name="Rectangle 4"/>
          <p:cNvSpPr/>
          <p:nvPr/>
        </p:nvSpPr>
        <p:spPr>
          <a:xfrm>
            <a:off x="655093" y="1920895"/>
            <a:ext cx="7219665" cy="3631763"/>
          </a:xfrm>
          <a:prstGeom prst="rect">
            <a:avLst/>
          </a:prstGeom>
        </p:spPr>
        <p:txBody>
          <a:bodyPr wrap="square">
            <a:spAutoFit/>
          </a:bodyPr>
          <a:lstStyle/>
          <a:p>
            <a:pPr marL="228600" indent="-228600">
              <a:spcBef>
                <a:spcPct val="50000"/>
              </a:spcBef>
            </a:pPr>
            <a:r>
              <a:rPr lang="en-US" sz="3200" dirty="0" smtClean="0">
                <a:cs typeface="Arial" charset="0"/>
              </a:rPr>
              <a:t>The PSAT/NMSQT Score Report:</a:t>
            </a:r>
          </a:p>
          <a:p>
            <a:pPr marL="228600" indent="-228600">
              <a:spcBef>
                <a:spcPct val="50000"/>
              </a:spcBef>
              <a:buClr>
                <a:srgbClr val="1397FE"/>
              </a:buClr>
              <a:buFont typeface="Wingdings" pitchFamily="2" charset="2"/>
              <a:buChar char="§"/>
            </a:pPr>
            <a:r>
              <a:rPr lang="en-US" sz="2400" dirty="0" smtClean="0">
                <a:cs typeface="Arial" charset="0"/>
              </a:rPr>
              <a:t>contains information to help you improve your academic skills.</a:t>
            </a:r>
          </a:p>
          <a:p>
            <a:pPr marL="228600" indent="-228600">
              <a:spcBef>
                <a:spcPct val="50000"/>
              </a:spcBef>
              <a:buClr>
                <a:srgbClr val="1397FE"/>
              </a:buClr>
              <a:buFont typeface="Wingdings" pitchFamily="2" charset="2"/>
              <a:buChar char="§"/>
            </a:pPr>
            <a:r>
              <a:rPr lang="en-US" sz="2400" dirty="0" smtClean="0">
                <a:cs typeface="Arial" charset="0"/>
              </a:rPr>
              <a:t>lists skills that you have the best chance of improving with additional work.</a:t>
            </a:r>
          </a:p>
          <a:p>
            <a:pPr marL="228600" indent="-228600">
              <a:spcBef>
                <a:spcPct val="50000"/>
              </a:spcBef>
              <a:buClr>
                <a:srgbClr val="1397FE"/>
              </a:buClr>
              <a:buFont typeface="Wingdings" pitchFamily="2" charset="2"/>
              <a:buChar char="§"/>
            </a:pPr>
            <a:r>
              <a:rPr lang="en-US" sz="2400" dirty="0" smtClean="0">
                <a:cs typeface="Arial" charset="0"/>
              </a:rPr>
              <a:t>includes advice, written by teachers, on how to improve those skills.</a:t>
            </a:r>
          </a:p>
          <a:p>
            <a:pPr marL="0" lvl="7">
              <a:defRPr/>
            </a:pPr>
            <a:endParaRPr lang="en-US" dirty="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fontAlgn="auto">
              <a:spcBef>
                <a:spcPts val="0"/>
              </a:spcBef>
              <a:spcAft>
                <a:spcPts val="0"/>
              </a:spcAft>
              <a:defRPr/>
            </a:pPr>
            <a:r>
              <a:rPr lang="en-US" dirty="0" smtClean="0">
                <a:latin typeface="Arial" pitchFamily="34" charset="0"/>
                <a:ea typeface="ＭＳ Ｐゴシック" pitchFamily="34" charset="-128"/>
                <a:cs typeface="Arial" pitchFamily="34" charset="0"/>
              </a:rPr>
              <a:t>Test Preparation: Long-Term</a:t>
            </a:r>
            <a:endParaRPr lang="en-US" dirty="0">
              <a:ln w="12700">
                <a:solidFill>
                  <a:schemeClr val="tx1"/>
                </a:solidFill>
              </a:ln>
              <a:latin typeface="Arial" pitchFamily="34" charset="0"/>
              <a:cs typeface="Arial" pitchFamily="34" charset="0"/>
            </a:endParaRPr>
          </a:p>
        </p:txBody>
      </p:sp>
      <p:sp>
        <p:nvSpPr>
          <p:cNvPr id="33795" name="Content Placeholder 14"/>
          <p:cNvSpPr>
            <a:spLocks noGrp="1"/>
          </p:cNvSpPr>
          <p:nvPr/>
        </p:nvSpPr>
        <p:spPr bwMode="auto">
          <a:xfrm>
            <a:off x="3735388" y="1582738"/>
            <a:ext cx="4816475" cy="4271962"/>
          </a:xfrm>
          <a:prstGeom prst="rect">
            <a:avLst/>
          </a:prstGeom>
          <a:noFill/>
          <a:ln w="9525">
            <a:noFill/>
            <a:miter lim="800000"/>
            <a:headEnd/>
            <a:tailEnd/>
          </a:ln>
        </p:spPr>
        <p:txBody>
          <a:bodyPr/>
          <a:lstStyle/>
          <a:p>
            <a:pPr marL="342900" lvl="1" indent="-342900" defTabSz="914400">
              <a:spcBef>
                <a:spcPts val="1600"/>
              </a:spcBef>
              <a:buClr>
                <a:srgbClr val="28AEED"/>
              </a:buClr>
              <a:buSzPct val="102000"/>
            </a:pPr>
            <a:endParaRPr lang="en-US" sz="2000" dirty="0"/>
          </a:p>
        </p:txBody>
      </p:sp>
      <p:sp>
        <p:nvSpPr>
          <p:cNvPr id="5" name="Rectangle 4"/>
          <p:cNvSpPr/>
          <p:nvPr/>
        </p:nvSpPr>
        <p:spPr>
          <a:xfrm>
            <a:off x="791570" y="1920895"/>
            <a:ext cx="7110484" cy="3816429"/>
          </a:xfrm>
          <a:prstGeom prst="rect">
            <a:avLst/>
          </a:prstGeom>
        </p:spPr>
        <p:txBody>
          <a:bodyPr wrap="square">
            <a:spAutoFit/>
          </a:bodyPr>
          <a:lstStyle/>
          <a:p>
            <a:pPr fontAlgn="auto">
              <a:spcBef>
                <a:spcPts val="0"/>
              </a:spcBef>
              <a:spcAft>
                <a:spcPts val="0"/>
              </a:spcAft>
              <a:buFont typeface="Times" pitchFamily="18" charset="0"/>
              <a:buNone/>
              <a:defRPr/>
            </a:pPr>
            <a:r>
              <a:rPr lang="en-US" sz="2800" b="1" dirty="0" smtClean="0">
                <a:cs typeface="Arial" pitchFamily="34" charset="0"/>
              </a:rPr>
              <a:t>READ!</a:t>
            </a:r>
          </a:p>
          <a:p>
            <a:pPr fontAlgn="auto">
              <a:spcBef>
                <a:spcPts val="0"/>
              </a:spcBef>
              <a:spcAft>
                <a:spcPts val="0"/>
              </a:spcAft>
              <a:buFont typeface="Times" pitchFamily="18" charset="0"/>
              <a:buNone/>
              <a:defRPr/>
            </a:pPr>
            <a:endParaRPr lang="en-US" sz="1600" dirty="0" smtClean="0">
              <a:cs typeface="Arial" pitchFamily="34" charset="0"/>
            </a:endParaRPr>
          </a:p>
          <a:p>
            <a:pPr marL="228600" indent="-228600" fontAlgn="auto">
              <a:spcBef>
                <a:spcPts val="0"/>
              </a:spcBef>
              <a:spcAft>
                <a:spcPts val="0"/>
              </a:spcAft>
              <a:buClr>
                <a:srgbClr val="1397FE"/>
              </a:buClr>
              <a:buFont typeface="Wingdings" pitchFamily="2" charset="2"/>
              <a:buChar char="§"/>
              <a:defRPr/>
            </a:pPr>
            <a:r>
              <a:rPr lang="en-US" sz="2000" dirty="0" smtClean="0">
                <a:cs typeface="Arial" pitchFamily="34" charset="0"/>
              </a:rPr>
              <a:t>Continuous reading improves vocabulary and develops essential skills.</a:t>
            </a:r>
          </a:p>
          <a:p>
            <a:pPr marL="228600" indent="-228600" fontAlgn="auto">
              <a:spcBef>
                <a:spcPts val="0"/>
              </a:spcBef>
              <a:spcAft>
                <a:spcPts val="0"/>
              </a:spcAft>
              <a:buClr>
                <a:srgbClr val="1397FE"/>
              </a:buClr>
              <a:buFont typeface="Wingdings" pitchFamily="2" charset="2"/>
              <a:buChar char="§"/>
              <a:defRPr/>
            </a:pPr>
            <a:endParaRPr lang="en-US" sz="2000" dirty="0" smtClean="0">
              <a:cs typeface="Arial" pitchFamily="34" charset="0"/>
            </a:endParaRPr>
          </a:p>
          <a:p>
            <a:pPr marL="228600" indent="-228600" fontAlgn="auto">
              <a:spcBef>
                <a:spcPts val="0"/>
              </a:spcBef>
              <a:spcAft>
                <a:spcPts val="0"/>
              </a:spcAft>
              <a:buClr>
                <a:srgbClr val="1397FE"/>
              </a:buClr>
              <a:buFont typeface="Wingdings" pitchFamily="2" charset="2"/>
              <a:buChar char="§"/>
              <a:defRPr/>
            </a:pPr>
            <a:r>
              <a:rPr lang="en-US" sz="2000" dirty="0" smtClean="0">
                <a:cs typeface="Arial" pitchFamily="34" charset="0"/>
              </a:rPr>
              <a:t>Read more books than just those required for class.</a:t>
            </a:r>
            <a:endParaRPr lang="en-US" sz="1600" dirty="0" smtClean="0">
              <a:cs typeface="Arial" pitchFamily="34" charset="0"/>
            </a:endParaRPr>
          </a:p>
          <a:p>
            <a:pPr fontAlgn="auto">
              <a:spcBef>
                <a:spcPts val="0"/>
              </a:spcBef>
              <a:spcAft>
                <a:spcPts val="0"/>
              </a:spcAft>
              <a:buFont typeface="Arial" pitchFamily="34" charset="0"/>
              <a:buChar char="•"/>
              <a:defRPr/>
            </a:pPr>
            <a:endParaRPr lang="en-US" sz="1600" dirty="0" smtClean="0">
              <a:cs typeface="Arial" pitchFamily="34" charset="0"/>
            </a:endParaRPr>
          </a:p>
          <a:p>
            <a:pPr marL="0" lvl="1" fontAlgn="auto">
              <a:spcBef>
                <a:spcPts val="0"/>
              </a:spcBef>
              <a:spcAft>
                <a:spcPts val="0"/>
              </a:spcAft>
              <a:defRPr/>
            </a:pPr>
            <a:r>
              <a:rPr lang="en-US" sz="2800" b="1" dirty="0" smtClean="0">
                <a:cs typeface="Arial" pitchFamily="34" charset="0"/>
              </a:rPr>
              <a:t>Take Challenging Courses!</a:t>
            </a:r>
          </a:p>
          <a:p>
            <a:pPr marL="0" lvl="1" fontAlgn="auto">
              <a:spcBef>
                <a:spcPts val="0"/>
              </a:spcBef>
              <a:spcAft>
                <a:spcPts val="0"/>
              </a:spcAft>
              <a:defRPr/>
            </a:pPr>
            <a:endParaRPr lang="en-US" sz="1600" dirty="0" smtClean="0">
              <a:cs typeface="Arial" pitchFamily="34" charset="0"/>
            </a:endParaRPr>
          </a:p>
          <a:p>
            <a:pPr marL="228600" lvl="1" indent="-228600" fontAlgn="auto">
              <a:spcBef>
                <a:spcPts val="0"/>
              </a:spcBef>
              <a:spcAft>
                <a:spcPts val="0"/>
              </a:spcAft>
              <a:buClr>
                <a:srgbClr val="1397FE"/>
              </a:buClr>
              <a:buFont typeface="Wingdings" pitchFamily="2" charset="2"/>
              <a:buChar char="§"/>
              <a:defRPr/>
            </a:pPr>
            <a:r>
              <a:rPr lang="en-US" sz="2000" dirty="0" smtClean="0">
                <a:cs typeface="Arial" pitchFamily="34" charset="0"/>
              </a:rPr>
              <a:t>This will help you to develop and strengthen your critical thinking skills.</a:t>
            </a:r>
          </a:p>
          <a:p>
            <a:pPr marL="0" lvl="7">
              <a:defRPr/>
            </a:pPr>
            <a:endParaRPr lang="en-US" dirty="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fontAlgn="auto">
              <a:spcBef>
                <a:spcPts val="0"/>
              </a:spcBef>
              <a:spcAft>
                <a:spcPts val="0"/>
              </a:spcAft>
              <a:defRPr/>
            </a:pPr>
            <a:r>
              <a:rPr lang="en-US" dirty="0" smtClean="0">
                <a:latin typeface="Arial" pitchFamily="34" charset="0"/>
                <a:ea typeface="ＭＳ Ｐゴシック" pitchFamily="34" charset="-128"/>
                <a:cs typeface="Arial" pitchFamily="34" charset="0"/>
              </a:rPr>
              <a:t>Test Preparation: Short-Term</a:t>
            </a:r>
            <a:endParaRPr lang="en-US" dirty="0">
              <a:ln w="12700">
                <a:solidFill>
                  <a:schemeClr val="tx1"/>
                </a:solidFill>
              </a:ln>
              <a:latin typeface="Arial" pitchFamily="34" charset="0"/>
              <a:cs typeface="Arial" pitchFamily="34" charset="0"/>
            </a:endParaRPr>
          </a:p>
        </p:txBody>
      </p:sp>
      <p:sp>
        <p:nvSpPr>
          <p:cNvPr id="33795" name="Content Placeholder 14"/>
          <p:cNvSpPr>
            <a:spLocks noGrp="1"/>
          </p:cNvSpPr>
          <p:nvPr/>
        </p:nvSpPr>
        <p:spPr bwMode="auto">
          <a:xfrm>
            <a:off x="3735388" y="1582738"/>
            <a:ext cx="4816475" cy="4271962"/>
          </a:xfrm>
          <a:prstGeom prst="rect">
            <a:avLst/>
          </a:prstGeom>
          <a:noFill/>
          <a:ln w="9525">
            <a:noFill/>
            <a:miter lim="800000"/>
            <a:headEnd/>
            <a:tailEnd/>
          </a:ln>
        </p:spPr>
        <p:txBody>
          <a:bodyPr/>
          <a:lstStyle/>
          <a:p>
            <a:pPr marL="342900" lvl="1" indent="-342900" defTabSz="914400">
              <a:spcBef>
                <a:spcPts val="1600"/>
              </a:spcBef>
              <a:buClr>
                <a:srgbClr val="28AEED"/>
              </a:buClr>
              <a:buSzPct val="102000"/>
            </a:pPr>
            <a:endParaRPr lang="en-US" sz="2000" dirty="0"/>
          </a:p>
        </p:txBody>
      </p:sp>
      <p:sp>
        <p:nvSpPr>
          <p:cNvPr id="5" name="Rectangle 4"/>
          <p:cNvSpPr/>
          <p:nvPr/>
        </p:nvSpPr>
        <p:spPr>
          <a:xfrm>
            <a:off x="648269" y="2088107"/>
            <a:ext cx="4572000" cy="4062651"/>
          </a:xfrm>
          <a:prstGeom prst="rect">
            <a:avLst/>
          </a:prstGeom>
        </p:spPr>
        <p:txBody>
          <a:bodyPr>
            <a:spAutoFit/>
          </a:bodyPr>
          <a:lstStyle/>
          <a:p>
            <a:pPr marL="228600" indent="-228600" fontAlgn="auto">
              <a:spcBef>
                <a:spcPts val="0"/>
              </a:spcBef>
              <a:spcAft>
                <a:spcPts val="0"/>
              </a:spcAft>
              <a:buClr>
                <a:srgbClr val="1397FE"/>
              </a:buClr>
              <a:buFont typeface="Wingdings" pitchFamily="2" charset="2"/>
              <a:buChar char="§"/>
              <a:defRPr/>
            </a:pPr>
            <a:r>
              <a:rPr lang="en-US" sz="2400" dirty="0" smtClean="0">
                <a:cs typeface="Arial" pitchFamily="34" charset="0"/>
              </a:rPr>
              <a:t>Take the practice test in the </a:t>
            </a:r>
            <a:r>
              <a:rPr lang="en-US" sz="2400" i="1" dirty="0" smtClean="0">
                <a:cs typeface="Arial" pitchFamily="34" charset="0"/>
              </a:rPr>
              <a:t>Official Student Guide to the PSAT/NMSQT</a:t>
            </a:r>
            <a:r>
              <a:rPr lang="en-US" sz="2400" dirty="0" smtClean="0">
                <a:cs typeface="Arial" pitchFamily="34" charset="0"/>
              </a:rPr>
              <a:t>.</a:t>
            </a:r>
          </a:p>
          <a:p>
            <a:pPr marL="228600" indent="-228600" fontAlgn="auto">
              <a:spcBef>
                <a:spcPts val="0"/>
              </a:spcBef>
              <a:spcAft>
                <a:spcPts val="0"/>
              </a:spcAft>
              <a:buClr>
                <a:srgbClr val="1397FE"/>
              </a:buClr>
              <a:buFont typeface="Wingdings" pitchFamily="2" charset="2"/>
              <a:buChar char="§"/>
              <a:defRPr/>
            </a:pPr>
            <a:endParaRPr lang="en-US" sz="2400" i="1" dirty="0" smtClean="0">
              <a:cs typeface="Arial" pitchFamily="34" charset="0"/>
            </a:endParaRPr>
          </a:p>
          <a:p>
            <a:pPr marL="228600" indent="-228600" fontAlgn="auto">
              <a:spcBef>
                <a:spcPts val="0"/>
              </a:spcBef>
              <a:spcAft>
                <a:spcPts val="0"/>
              </a:spcAft>
              <a:buClr>
                <a:srgbClr val="1397FE"/>
              </a:buClr>
              <a:buFont typeface="Wingdings" pitchFamily="2" charset="2"/>
              <a:buChar char="§"/>
              <a:defRPr/>
            </a:pPr>
            <a:r>
              <a:rPr lang="en-US" sz="2400" dirty="0" smtClean="0">
                <a:cs typeface="Arial" pitchFamily="34" charset="0"/>
              </a:rPr>
              <a:t>Understand scoring and “educated guessing.”</a:t>
            </a:r>
          </a:p>
          <a:p>
            <a:pPr indent="-228600" fontAlgn="auto">
              <a:spcBef>
                <a:spcPts val="0"/>
              </a:spcBef>
              <a:spcAft>
                <a:spcPts val="0"/>
              </a:spcAft>
              <a:buClr>
                <a:srgbClr val="1397FE"/>
              </a:buClr>
              <a:buFont typeface="Wingdings" pitchFamily="2" charset="2"/>
              <a:buChar char="§"/>
              <a:defRPr/>
            </a:pPr>
            <a:endParaRPr lang="en-US" sz="2400" dirty="0" smtClean="0">
              <a:cs typeface="Arial" pitchFamily="34" charset="0"/>
            </a:endParaRPr>
          </a:p>
          <a:p>
            <a:pPr marL="228600" indent="-228600" fontAlgn="auto">
              <a:spcBef>
                <a:spcPts val="0"/>
              </a:spcBef>
              <a:spcAft>
                <a:spcPts val="0"/>
              </a:spcAft>
              <a:buClr>
                <a:srgbClr val="1397FE"/>
              </a:buClr>
              <a:buFont typeface="Wingdings" pitchFamily="2" charset="2"/>
              <a:buChar char="§"/>
              <a:defRPr/>
            </a:pPr>
            <a:r>
              <a:rPr lang="en-US" sz="2400" dirty="0" smtClean="0">
                <a:cs typeface="Arial" pitchFamily="34" charset="0"/>
              </a:rPr>
              <a:t>Familiarize yourself with the test’s format, questions types, and directions.</a:t>
            </a:r>
          </a:p>
          <a:p>
            <a:pPr marL="0" lvl="7">
              <a:defRPr/>
            </a:pPr>
            <a:endParaRPr lang="en-US" dirty="0">
              <a:cs typeface="Arial" pitchFamily="34" charset="0"/>
            </a:endParaRPr>
          </a:p>
        </p:txBody>
      </p:sp>
      <p:pic>
        <p:nvPicPr>
          <p:cNvPr id="6" name="Picture 2"/>
          <p:cNvPicPr>
            <a:picLocks noChangeAspect="1" noChangeArrowheads="1"/>
          </p:cNvPicPr>
          <p:nvPr/>
        </p:nvPicPr>
        <p:blipFill>
          <a:blip r:embed="rId3"/>
          <a:srcRect l="2652"/>
          <a:stretch>
            <a:fillRect/>
          </a:stretch>
        </p:blipFill>
        <p:spPr bwMode="auto">
          <a:xfrm>
            <a:off x="5923128" y="2088107"/>
            <a:ext cx="2628735" cy="3559536"/>
          </a:xfrm>
          <a:prstGeom prst="rect">
            <a:avLst/>
          </a:prstGeom>
          <a:noFill/>
          <a:ln w="9525">
            <a:solidFill>
              <a:srgbClr val="7030A0"/>
            </a:solidFill>
            <a:miter lim="800000"/>
            <a:headEnd/>
            <a:tailEnd/>
          </a:ln>
          <a:effectLst>
            <a:outerShdw blurRad="50800" dist="38100" dir="2700000" algn="tl" rotWithShape="0">
              <a:prstClr val="black">
                <a:alpha val="40000"/>
              </a:prstClr>
            </a:outerShdw>
          </a:effectLst>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fontAlgn="auto">
              <a:spcBef>
                <a:spcPts val="0"/>
              </a:spcBef>
              <a:spcAft>
                <a:spcPts val="0"/>
              </a:spcAft>
              <a:defRPr/>
            </a:pPr>
            <a:r>
              <a:rPr lang="en-US" dirty="0" smtClean="0">
                <a:latin typeface="Arial" pitchFamily="34" charset="0"/>
                <a:ea typeface="ＭＳ Ｐゴシック" pitchFamily="34" charset="-128"/>
                <a:cs typeface="Arial" pitchFamily="34" charset="0"/>
              </a:rPr>
              <a:t>Test Preparation: </a:t>
            </a:r>
            <a:r>
              <a:rPr lang="en-US" sz="2800" dirty="0" smtClean="0">
                <a:latin typeface="Arial" pitchFamily="34" charset="0"/>
                <a:ea typeface="ＭＳ Ｐゴシック" pitchFamily="34" charset="-128"/>
                <a:cs typeface="Arial" pitchFamily="34" charset="0"/>
              </a:rPr>
              <a:t>Test Readiness Strategies</a:t>
            </a:r>
            <a:endParaRPr lang="en-US" dirty="0">
              <a:ln w="12700">
                <a:solidFill>
                  <a:schemeClr val="tx1"/>
                </a:solidFill>
              </a:ln>
              <a:latin typeface="Arial" pitchFamily="34" charset="0"/>
              <a:cs typeface="Arial" pitchFamily="34" charset="0"/>
            </a:endParaRPr>
          </a:p>
        </p:txBody>
      </p:sp>
      <p:sp>
        <p:nvSpPr>
          <p:cNvPr id="33795" name="Content Placeholder 14"/>
          <p:cNvSpPr>
            <a:spLocks noGrp="1"/>
          </p:cNvSpPr>
          <p:nvPr/>
        </p:nvSpPr>
        <p:spPr bwMode="auto">
          <a:xfrm>
            <a:off x="3735388" y="1582738"/>
            <a:ext cx="4816475" cy="4271962"/>
          </a:xfrm>
          <a:prstGeom prst="rect">
            <a:avLst/>
          </a:prstGeom>
          <a:noFill/>
          <a:ln w="9525">
            <a:noFill/>
            <a:miter lim="800000"/>
            <a:headEnd/>
            <a:tailEnd/>
          </a:ln>
        </p:spPr>
        <p:txBody>
          <a:bodyPr/>
          <a:lstStyle/>
          <a:p>
            <a:pPr marL="342900" lvl="1" indent="-342900" defTabSz="914400">
              <a:spcBef>
                <a:spcPts val="1600"/>
              </a:spcBef>
              <a:buClr>
                <a:srgbClr val="28AEED"/>
              </a:buClr>
              <a:buSzPct val="102000"/>
            </a:pPr>
            <a:endParaRPr lang="en-US" sz="2000" dirty="0"/>
          </a:p>
        </p:txBody>
      </p:sp>
      <p:sp>
        <p:nvSpPr>
          <p:cNvPr id="5" name="Rectangle 4"/>
          <p:cNvSpPr/>
          <p:nvPr/>
        </p:nvSpPr>
        <p:spPr>
          <a:xfrm>
            <a:off x="457200" y="1582738"/>
            <a:ext cx="8229600" cy="3970318"/>
          </a:xfrm>
          <a:prstGeom prst="rect">
            <a:avLst/>
          </a:prstGeom>
        </p:spPr>
        <p:txBody>
          <a:bodyPr wrap="square">
            <a:spAutoFit/>
          </a:bodyPr>
          <a:lstStyle/>
          <a:p>
            <a:r>
              <a:rPr lang="en-US" sz="3200" dirty="0" smtClean="0">
                <a:cs typeface="Arial" charset="0"/>
              </a:rPr>
              <a:t>When you sit down to take the test:</a:t>
            </a:r>
          </a:p>
          <a:p>
            <a:pPr marL="234950" lvl="1" indent="-228600">
              <a:buClr>
                <a:srgbClr val="1397FE"/>
              </a:buClr>
              <a:buFont typeface="Wingdings" pitchFamily="2" charset="2"/>
              <a:buChar char="§"/>
            </a:pPr>
            <a:r>
              <a:rPr lang="en-US" sz="2000" dirty="0" smtClean="0">
                <a:cs typeface="Arial" charset="0"/>
              </a:rPr>
              <a:t>Read all of the directions.</a:t>
            </a:r>
          </a:p>
          <a:p>
            <a:pPr marL="234950" lvl="1" indent="-228600">
              <a:buClr>
                <a:srgbClr val="1397FE"/>
              </a:buClr>
              <a:buFont typeface="Wingdings" pitchFamily="2" charset="2"/>
              <a:buChar char="§"/>
            </a:pPr>
            <a:r>
              <a:rPr lang="en-US" sz="2000" dirty="0" smtClean="0">
                <a:cs typeface="Arial" charset="0"/>
              </a:rPr>
              <a:t>Read all of each question’s answer choices.</a:t>
            </a:r>
          </a:p>
          <a:p>
            <a:pPr marL="234950" lvl="1" indent="-228600">
              <a:buClr>
                <a:srgbClr val="1397FE"/>
              </a:buClr>
              <a:buFont typeface="Wingdings" pitchFamily="2" charset="2"/>
              <a:buChar char="§"/>
            </a:pPr>
            <a:r>
              <a:rPr lang="en-US" sz="2000" dirty="0" smtClean="0">
                <a:cs typeface="Arial" charset="0"/>
              </a:rPr>
              <a:t>Do scratch work in the test book.</a:t>
            </a:r>
          </a:p>
          <a:p>
            <a:pPr marL="234950" lvl="1" indent="-228600">
              <a:buClr>
                <a:srgbClr val="1397FE"/>
              </a:buClr>
              <a:buFont typeface="Wingdings" pitchFamily="2" charset="2"/>
              <a:buChar char="§"/>
            </a:pPr>
            <a:r>
              <a:rPr lang="en-US" sz="2000" dirty="0" smtClean="0">
                <a:cs typeface="Arial" charset="0"/>
              </a:rPr>
              <a:t>Work at a steady pace.</a:t>
            </a:r>
          </a:p>
          <a:p>
            <a:pPr>
              <a:buFont typeface="Arial" charset="0"/>
              <a:buChar char="•"/>
            </a:pPr>
            <a:endParaRPr lang="en-US" sz="2800" dirty="0" smtClean="0">
              <a:cs typeface="Arial" charset="0"/>
            </a:endParaRPr>
          </a:p>
          <a:p>
            <a:r>
              <a:rPr lang="en-US" sz="3200" dirty="0" smtClean="0">
                <a:cs typeface="Arial" charset="0"/>
              </a:rPr>
              <a:t>If you skip a question:</a:t>
            </a:r>
          </a:p>
          <a:p>
            <a:pPr marL="231775" lvl="1" indent="-231775">
              <a:buClr>
                <a:srgbClr val="1397FE"/>
              </a:buClr>
              <a:buFont typeface="Wingdings" pitchFamily="2" charset="2"/>
              <a:buChar char="§"/>
            </a:pPr>
            <a:r>
              <a:rPr lang="en-US" sz="2000" dirty="0" smtClean="0">
                <a:cs typeface="Arial" charset="0"/>
              </a:rPr>
              <a:t>Note it in the test book.</a:t>
            </a:r>
          </a:p>
          <a:p>
            <a:pPr marL="231775" lvl="1" indent="-231775">
              <a:buClr>
                <a:srgbClr val="1397FE"/>
              </a:buClr>
              <a:buFont typeface="Wingdings" pitchFamily="2" charset="2"/>
              <a:buChar char="§"/>
            </a:pPr>
            <a:r>
              <a:rPr lang="en-US" sz="2000" dirty="0" smtClean="0">
                <a:cs typeface="Arial" charset="0"/>
              </a:rPr>
              <a:t>Leave it blank on the answer sheet.</a:t>
            </a:r>
          </a:p>
          <a:p>
            <a:pPr marL="231775" lvl="1" indent="-231775">
              <a:buClr>
                <a:srgbClr val="1397FE"/>
              </a:buClr>
              <a:buFont typeface="Wingdings" pitchFamily="2" charset="2"/>
              <a:buChar char="§"/>
            </a:pPr>
            <a:r>
              <a:rPr lang="en-US" sz="2000" dirty="0" smtClean="0">
                <a:cs typeface="Arial" charset="0"/>
              </a:rPr>
              <a:t>Return to it if there is time.</a:t>
            </a:r>
          </a:p>
          <a:p>
            <a:pPr marL="231775" lvl="1" indent="-231775">
              <a:buClr>
                <a:srgbClr val="1397FE"/>
              </a:buClr>
              <a:buFont typeface="Wingdings" pitchFamily="2" charset="2"/>
              <a:buChar char="§"/>
            </a:pPr>
            <a:r>
              <a:rPr lang="en-US" sz="2000" dirty="0" smtClean="0">
                <a:cs typeface="Arial" charset="0"/>
              </a:rPr>
              <a:t>Remember: you don’t have to answer every question to score well.</a:t>
            </a:r>
            <a:endParaRPr lang="en-US" sz="2400" dirty="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dirty="0" smtClean="0">
                <a:latin typeface="Arial" pitchFamily="34" charset="0"/>
                <a:ea typeface="ＭＳ Ｐゴシック" pitchFamily="34" charset="-128"/>
                <a:cs typeface="Arial" pitchFamily="34" charset="0"/>
              </a:rPr>
              <a:t>Visit collegeboard.org </a:t>
            </a:r>
            <a:endParaRPr lang="en-US" b="0" baseline="30000" dirty="0" smtClean="0">
              <a:latin typeface="Arial" pitchFamily="34" charset="0"/>
              <a:ea typeface="ＭＳ Ｐゴシック" pitchFamily="34" charset="-128"/>
              <a:cs typeface="Arial" pitchFamily="34" charset="0"/>
            </a:endParaRPr>
          </a:p>
        </p:txBody>
      </p:sp>
      <p:pic>
        <p:nvPicPr>
          <p:cNvPr id="7" name="Picture 2"/>
          <p:cNvPicPr>
            <a:picLocks noGrp="1" noChangeAspect="1" noChangeArrowheads="1"/>
          </p:cNvPicPr>
          <p:nvPr>
            <p:ph idx="1"/>
          </p:nvPr>
        </p:nvPicPr>
        <p:blipFill>
          <a:blip r:embed="rId3"/>
          <a:srcRect l="909" t="12444" r="1724" b="3111"/>
          <a:stretch>
            <a:fillRect/>
          </a:stretch>
        </p:blipFill>
        <p:spPr bwMode="auto">
          <a:xfrm>
            <a:off x="471851" y="1600200"/>
            <a:ext cx="8200297" cy="4445000"/>
          </a:xfrm>
          <a:prstGeom prst="rect">
            <a:avLst/>
          </a:prstGeom>
          <a:noFill/>
          <a:ln w="9525">
            <a:solidFill>
              <a:schemeClr val="tx1"/>
            </a:solidFill>
            <a:miter lim="800000"/>
            <a:headEnd/>
            <a:tailEnd/>
          </a:ln>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741363" y="3149600"/>
            <a:ext cx="7894637" cy="1181100"/>
          </a:xfrm>
        </p:spPr>
        <p:txBody>
          <a:bodyPr/>
          <a:lstStyle/>
          <a:p>
            <a:pPr eaLnBrk="1" hangingPunct="1"/>
            <a:r>
              <a:rPr lang="en-US" dirty="0" smtClean="0">
                <a:latin typeface="Arial" pitchFamily="34" charset="0"/>
                <a:ea typeface="ＭＳ Ｐゴシック" pitchFamily="34" charset="-128"/>
                <a:cs typeface="Arial" pitchFamily="34" charset="0"/>
              </a:rPr>
              <a:t>What is the PSAT/NMSQT?</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dirty="0" smtClean="0">
                <a:latin typeface="Arial" pitchFamily="34" charset="0"/>
                <a:ea typeface="ＭＳ Ｐゴシック" pitchFamily="34" charset="-128"/>
                <a:cs typeface="Arial" pitchFamily="34" charset="0"/>
              </a:rPr>
              <a:t>Take the PSAT/NMSQT</a:t>
            </a:r>
            <a:endParaRPr lang="en-US" dirty="0" smtClean="0">
              <a:solidFill>
                <a:srgbClr val="FF0000"/>
              </a:solidFill>
              <a:latin typeface="Arial" pitchFamily="34" charset="0"/>
              <a:ea typeface="ＭＳ Ｐゴシック" pitchFamily="34" charset="-128"/>
              <a:cs typeface="Arial" pitchFamily="34" charset="0"/>
            </a:endParaRPr>
          </a:p>
        </p:txBody>
      </p:sp>
      <p:sp>
        <p:nvSpPr>
          <p:cNvPr id="8" name="TextBox 4"/>
          <p:cNvSpPr txBox="1">
            <a:spLocks noChangeArrowheads="1"/>
          </p:cNvSpPr>
          <p:nvPr/>
        </p:nvSpPr>
        <p:spPr bwMode="auto">
          <a:xfrm>
            <a:off x="300038" y="1842448"/>
            <a:ext cx="8229600" cy="3785652"/>
          </a:xfrm>
          <a:prstGeom prst="rect">
            <a:avLst/>
          </a:prstGeom>
          <a:noFill/>
          <a:ln w="9525">
            <a:noFill/>
            <a:miter lim="800000"/>
            <a:headEnd/>
            <a:tailEnd/>
          </a:ln>
        </p:spPr>
        <p:txBody>
          <a:bodyPr wrap="square">
            <a:spAutoFit/>
          </a:bodyPr>
          <a:lstStyle/>
          <a:p>
            <a:r>
              <a:rPr lang="en-US" sz="2000" dirty="0">
                <a:cs typeface="Arial" charset="0"/>
              </a:rPr>
              <a:t>How to Sign Up</a:t>
            </a:r>
            <a:r>
              <a:rPr lang="en-US" sz="2000" dirty="0" smtClean="0">
                <a:cs typeface="Arial" charset="0"/>
              </a:rPr>
              <a:t>:	All 10</a:t>
            </a:r>
            <a:r>
              <a:rPr lang="en-US" sz="2000" baseline="30000" dirty="0" smtClean="0">
                <a:cs typeface="Arial" charset="0"/>
              </a:rPr>
              <a:t>th</a:t>
            </a:r>
            <a:r>
              <a:rPr lang="en-US" sz="2000" dirty="0" smtClean="0">
                <a:cs typeface="Arial" charset="0"/>
              </a:rPr>
              <a:t> graders will test</a:t>
            </a:r>
            <a:endParaRPr lang="en-US" sz="2000" dirty="0">
              <a:cs typeface="Arial" charset="0"/>
            </a:endParaRPr>
          </a:p>
          <a:p>
            <a:endParaRPr lang="en-US" sz="2000" dirty="0">
              <a:cs typeface="Arial" charset="0"/>
            </a:endParaRPr>
          </a:p>
          <a:p>
            <a:r>
              <a:rPr lang="en-US" sz="2000" dirty="0">
                <a:cs typeface="Arial" charset="0"/>
              </a:rPr>
              <a:t>Test Day/Date:	</a:t>
            </a:r>
            <a:r>
              <a:rPr lang="en-US" sz="2000" dirty="0" smtClean="0">
                <a:cs typeface="Arial" charset="0"/>
              </a:rPr>
              <a:t>	Wednesday, October 29, 2014</a:t>
            </a:r>
            <a:endParaRPr lang="en-US" sz="2000" dirty="0">
              <a:cs typeface="Arial" charset="0"/>
            </a:endParaRPr>
          </a:p>
          <a:p>
            <a:endParaRPr lang="en-US" sz="2000" dirty="0">
              <a:cs typeface="Arial" charset="0"/>
            </a:endParaRPr>
          </a:p>
          <a:p>
            <a:r>
              <a:rPr lang="en-US" sz="2000" dirty="0">
                <a:cs typeface="Arial" charset="0"/>
              </a:rPr>
              <a:t>Time:		</a:t>
            </a:r>
            <a:r>
              <a:rPr lang="en-US" sz="2000" dirty="0" smtClean="0">
                <a:cs typeface="Arial" charset="0"/>
              </a:rPr>
              <a:t>		7:55 – 11 AM</a:t>
            </a:r>
          </a:p>
          <a:p>
            <a:endParaRPr lang="en-US" sz="2000" dirty="0">
              <a:cs typeface="Arial" charset="0"/>
            </a:endParaRPr>
          </a:p>
          <a:p>
            <a:r>
              <a:rPr lang="en-US" sz="2000" dirty="0">
                <a:cs typeface="Arial" charset="0"/>
              </a:rPr>
              <a:t>Location:		</a:t>
            </a:r>
            <a:r>
              <a:rPr lang="en-US" sz="2000" dirty="0" smtClean="0">
                <a:cs typeface="Arial" charset="0"/>
              </a:rPr>
              <a:t>	DES Cafeteria, students will walk over together</a:t>
            </a:r>
            <a:endParaRPr lang="en-US" sz="2000" dirty="0">
              <a:cs typeface="Arial" charset="0"/>
            </a:endParaRPr>
          </a:p>
          <a:p>
            <a:endParaRPr lang="en-US" sz="2000" dirty="0">
              <a:cs typeface="Arial" charset="0"/>
            </a:endParaRPr>
          </a:p>
          <a:p>
            <a:r>
              <a:rPr lang="en-US" sz="2000" dirty="0">
                <a:cs typeface="Arial" charset="0"/>
              </a:rPr>
              <a:t>Bring:</a:t>
            </a:r>
          </a:p>
          <a:p>
            <a:endParaRPr lang="en-US" sz="2000" dirty="0">
              <a:cs typeface="Arial" charset="0"/>
            </a:endParaRPr>
          </a:p>
          <a:p>
            <a:pPr marL="914400" indent="-450850">
              <a:buFont typeface="Wingdings" pitchFamily="2" charset="2"/>
              <a:buChar char="§"/>
            </a:pPr>
            <a:r>
              <a:rPr lang="en-US" sz="2000" dirty="0">
                <a:cs typeface="Arial" charset="0"/>
              </a:rPr>
              <a:t> Two #2 Pencils</a:t>
            </a:r>
          </a:p>
          <a:p>
            <a:pPr marL="914400" indent="-450850">
              <a:buFont typeface="Wingdings" pitchFamily="2" charset="2"/>
              <a:buChar char="§"/>
            </a:pPr>
            <a:r>
              <a:rPr lang="en-US" sz="2000" dirty="0">
                <a:cs typeface="Arial" charset="0"/>
              </a:rPr>
              <a:t> Calculator (optional)</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PSAT/NMSQT</a:t>
            </a:r>
            <a:endParaRPr lang="en-US" dirty="0"/>
          </a:p>
        </p:txBody>
      </p:sp>
      <p:sp>
        <p:nvSpPr>
          <p:cNvPr id="5" name="Subtitle 4"/>
          <p:cNvSpPr>
            <a:spLocks noGrp="1"/>
          </p:cNvSpPr>
          <p:nvPr>
            <p:ph type="subTitle" idx="1"/>
          </p:nvPr>
        </p:nvSpPr>
        <p:spPr/>
        <p:txBody>
          <a:bodyPr/>
          <a:lstStyle/>
          <a:p>
            <a:r>
              <a:rPr lang="en-US" dirty="0" smtClean="0"/>
              <a:t>A Step to the Future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smtClean="0">
                <a:latin typeface="Arial" pitchFamily="34" charset="0"/>
                <a:ea typeface="ＭＳ Ｐゴシック" pitchFamily="34" charset="-128"/>
                <a:cs typeface="Arial" pitchFamily="34" charset="0"/>
              </a:rPr>
              <a:t>What is the PSAT/NMSQT</a:t>
            </a:r>
            <a:r>
              <a:rPr lang="en-US" baseline="30000" dirty="0" smtClean="0">
                <a:latin typeface="Arial" pitchFamily="34" charset="0"/>
                <a:ea typeface="ＭＳ Ｐゴシック" pitchFamily="34" charset="-128"/>
                <a:cs typeface="Arial" pitchFamily="34" charset="0"/>
              </a:rPr>
              <a:t>®</a:t>
            </a:r>
            <a:r>
              <a:rPr lang="en-US" dirty="0" smtClean="0">
                <a:latin typeface="Arial" pitchFamily="34" charset="0"/>
                <a:ea typeface="ＭＳ Ｐゴシック" pitchFamily="34" charset="-128"/>
                <a:cs typeface="Arial" pitchFamily="34" charset="0"/>
              </a:rPr>
              <a:t>?</a:t>
            </a:r>
          </a:p>
        </p:txBody>
      </p:sp>
      <p:sp>
        <p:nvSpPr>
          <p:cNvPr id="17411" name="Content Placeholder 1"/>
          <p:cNvSpPr>
            <a:spLocks noGrp="1"/>
          </p:cNvSpPr>
          <p:nvPr>
            <p:ph idx="1"/>
          </p:nvPr>
        </p:nvSpPr>
        <p:spPr/>
        <p:txBody>
          <a:bodyPr/>
          <a:lstStyle/>
          <a:p>
            <a:pPr marL="228600" indent="-228600"/>
            <a:r>
              <a:rPr lang="en-US" sz="2800" dirty="0" smtClean="0">
                <a:cs typeface="Arial" charset="0"/>
              </a:rPr>
              <a:t>Measures academic skills you’ll need for college</a:t>
            </a:r>
          </a:p>
          <a:p>
            <a:pPr marL="228600" indent="-228600"/>
            <a:r>
              <a:rPr lang="en-US" sz="2800" dirty="0" smtClean="0">
                <a:cs typeface="Arial" charset="0"/>
              </a:rPr>
              <a:t>Co-sponsored by the College Board and National Merit Scholarship Corporation</a:t>
            </a:r>
          </a:p>
          <a:p>
            <a:pPr marL="228600" indent="-228600"/>
            <a:r>
              <a:rPr lang="en-US" sz="2800" dirty="0" smtClean="0">
                <a:cs typeface="Arial" charset="0"/>
              </a:rPr>
              <a:t>Serves as an entry point to National Merit Scholarship Corporation competitions and practice for the SAT</a:t>
            </a:r>
          </a:p>
          <a:p>
            <a:pPr marL="228600" indent="-228600"/>
            <a:r>
              <a:rPr lang="en-US" sz="2800" dirty="0" smtClean="0">
                <a:cs typeface="Arial" charset="0"/>
              </a:rPr>
              <a:t>Approximately 3.5 million students participate each year (44%  eleventh-graders and 56% tenth-graders or younger)</a:t>
            </a:r>
            <a:endParaRPr lang="en-US" sz="2800" dirty="0">
              <a:cs typeface="Arial"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dirty="0" smtClean="0">
                <a:latin typeface="Arial" pitchFamily="34" charset="0"/>
                <a:ea typeface="ＭＳ Ｐゴシック" pitchFamily="34" charset="-128"/>
                <a:cs typeface="Arial" pitchFamily="34" charset="0"/>
              </a:rPr>
              <a:t>Benefits of the PSAT/NMSQT</a:t>
            </a:r>
            <a:r>
              <a:rPr lang="en-US" b="0" baseline="30000" dirty="0" smtClean="0">
                <a:latin typeface="Arial" pitchFamily="34" charset="0"/>
                <a:ea typeface="ＭＳ Ｐゴシック" pitchFamily="34" charset="-128"/>
                <a:cs typeface="Arial" pitchFamily="34" charset="0"/>
              </a:rPr>
              <a:t>®</a:t>
            </a:r>
            <a:endParaRPr lang="en-US" dirty="0" smtClean="0">
              <a:latin typeface="Arial" pitchFamily="34" charset="0"/>
              <a:ea typeface="ＭＳ Ｐゴシック" pitchFamily="34" charset="-128"/>
              <a:cs typeface="Arial" pitchFamily="34" charset="0"/>
            </a:endParaRPr>
          </a:p>
        </p:txBody>
      </p:sp>
      <p:sp>
        <p:nvSpPr>
          <p:cNvPr id="18435" name="Content Placeholder 4"/>
          <p:cNvSpPr>
            <a:spLocks noGrp="1"/>
          </p:cNvSpPr>
          <p:nvPr>
            <p:ph idx="1"/>
          </p:nvPr>
        </p:nvSpPr>
        <p:spPr>
          <a:xfrm>
            <a:off x="457200" y="1600200"/>
            <a:ext cx="8229600" cy="4927600"/>
          </a:xfrm>
        </p:spPr>
        <p:txBody>
          <a:bodyPr/>
          <a:lstStyle/>
          <a:p>
            <a:pPr marL="228600" indent="-228600"/>
            <a:r>
              <a:rPr lang="en-US" sz="2800" dirty="0" smtClean="0">
                <a:cs typeface="Arial" charset="0"/>
              </a:rPr>
              <a:t>Preparation for the SAT®</a:t>
            </a:r>
          </a:p>
          <a:p>
            <a:pPr marL="228600" indent="-228600"/>
            <a:r>
              <a:rPr lang="en-US" sz="2800" dirty="0" smtClean="0">
                <a:cs typeface="Arial" charset="0"/>
              </a:rPr>
              <a:t>Scholarship and recognition opportunities (11</a:t>
            </a:r>
            <a:r>
              <a:rPr lang="en-US" sz="2800" baseline="30000" dirty="0" smtClean="0">
                <a:cs typeface="Arial" charset="0"/>
              </a:rPr>
              <a:t>th</a:t>
            </a:r>
            <a:r>
              <a:rPr lang="en-US" sz="2800" dirty="0" smtClean="0">
                <a:cs typeface="Arial" charset="0"/>
              </a:rPr>
              <a:t> grade)</a:t>
            </a:r>
          </a:p>
          <a:p>
            <a:pPr marL="228600" indent="-228600"/>
            <a:r>
              <a:rPr lang="en-US" sz="2800" dirty="0" smtClean="0">
                <a:cs typeface="Arial" charset="0"/>
              </a:rPr>
              <a:t>College and career planning tools</a:t>
            </a:r>
          </a:p>
          <a:p>
            <a:pPr marL="228600" indent="-228600"/>
            <a:r>
              <a:rPr lang="en-US" sz="2800" dirty="0" smtClean="0">
                <a:cs typeface="Arial" charset="0"/>
              </a:rPr>
              <a:t>Admissions and financial aid information from colleges</a:t>
            </a:r>
          </a:p>
          <a:p>
            <a:pPr marL="228600" indent="-228600"/>
            <a:r>
              <a:rPr lang="en-US" sz="2800" dirty="0" smtClean="0">
                <a:cs typeface="Arial" charset="0"/>
              </a:rPr>
              <a:t>Feedback  on academic skills</a:t>
            </a:r>
            <a:endParaRPr lang="en-US" sz="2800" dirty="0">
              <a:cs typeface="Arial"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Arial" pitchFamily="34" charset="0"/>
                <a:ea typeface="ＭＳ Ｐゴシック" pitchFamily="34" charset="-128"/>
                <a:cs typeface="Arial" pitchFamily="34" charset="0"/>
              </a:rPr>
              <a:t>What Skills are Tested on the PSAT/NMSQT</a:t>
            </a:r>
            <a:r>
              <a:rPr lang="en-US" b="0" dirty="0" smtClean="0">
                <a:latin typeface="Arial" pitchFamily="34" charset="0"/>
                <a:ea typeface="ＭＳ Ｐゴシック" pitchFamily="34" charset="-128"/>
                <a:cs typeface="Arial" pitchFamily="34" charset="0"/>
              </a:rPr>
              <a:t>?</a:t>
            </a:r>
            <a:endParaRPr lang="en-US" dirty="0" smtClean="0">
              <a:latin typeface="Arial" pitchFamily="34" charset="0"/>
              <a:ea typeface="ＭＳ Ｐゴシック" pitchFamily="34" charset="-128"/>
              <a:cs typeface="Arial" pitchFamily="34" charset="0"/>
            </a:endParaRPr>
          </a:p>
        </p:txBody>
      </p:sp>
      <p:sp>
        <p:nvSpPr>
          <p:cNvPr id="19459" name="Content Placeholder 1"/>
          <p:cNvSpPr>
            <a:spLocks noGrp="1"/>
          </p:cNvSpPr>
          <p:nvPr>
            <p:ph idx="1"/>
          </p:nvPr>
        </p:nvSpPr>
        <p:spPr/>
        <p:txBody>
          <a:bodyPr/>
          <a:lstStyle/>
          <a:p>
            <a:pPr marL="4763" indent="-4763" fontAlgn="auto">
              <a:spcBef>
                <a:spcPts val="0"/>
              </a:spcBef>
              <a:spcAft>
                <a:spcPts val="0"/>
              </a:spcAft>
              <a:buNone/>
              <a:defRPr/>
            </a:pPr>
            <a:r>
              <a:rPr lang="en-US" dirty="0" smtClean="0">
                <a:latin typeface="Arial" pitchFamily="34" charset="0"/>
                <a:cs typeface="Arial" pitchFamily="34" charset="0"/>
              </a:rPr>
              <a:t>	</a:t>
            </a:r>
            <a:r>
              <a:rPr lang="en-US" sz="2800" dirty="0" smtClean="0">
                <a:latin typeface="Arial" pitchFamily="34" charset="0"/>
                <a:cs typeface="Arial" pitchFamily="34" charset="0"/>
              </a:rPr>
              <a:t>The test assesses the academic skills that you’ve developed over the years, primarily through your course work.</a:t>
            </a:r>
          </a:p>
          <a:p>
            <a:pPr marL="4763" indent="-4763" fontAlgn="auto">
              <a:spcBef>
                <a:spcPts val="0"/>
              </a:spcBef>
              <a:spcAft>
                <a:spcPts val="0"/>
              </a:spcAft>
              <a:defRPr/>
            </a:pPr>
            <a:endParaRPr lang="en-US" sz="2800" dirty="0" smtClean="0">
              <a:latin typeface="Arial" pitchFamily="34" charset="0"/>
              <a:cs typeface="Arial" pitchFamily="34" charset="0"/>
            </a:endParaRPr>
          </a:p>
          <a:p>
            <a:pPr marL="4763" indent="-4763" fontAlgn="auto">
              <a:spcBef>
                <a:spcPts val="0"/>
              </a:spcBef>
              <a:spcAft>
                <a:spcPts val="0"/>
              </a:spcAft>
              <a:buNone/>
              <a:defRPr/>
            </a:pPr>
            <a:r>
              <a:rPr lang="en-US" sz="2800" dirty="0" smtClean="0">
                <a:latin typeface="Arial" pitchFamily="34" charset="0"/>
                <a:cs typeface="Arial" pitchFamily="34" charset="0"/>
              </a:rPr>
              <a:t>	These skills are considered essential for success in high school and college:</a:t>
            </a:r>
          </a:p>
          <a:p>
            <a:pPr fontAlgn="auto">
              <a:spcBef>
                <a:spcPts val="0"/>
              </a:spcBef>
              <a:spcAft>
                <a:spcPts val="0"/>
              </a:spcAft>
              <a:buNone/>
              <a:defRPr/>
            </a:pPr>
            <a:endParaRPr lang="en-US" dirty="0" smtClean="0">
              <a:latin typeface="Arial" pitchFamily="34" charset="0"/>
              <a:cs typeface="Arial" pitchFamily="34" charset="0"/>
            </a:endParaRPr>
          </a:p>
          <a:p>
            <a:pPr marL="228600" indent="-228600" fontAlgn="auto">
              <a:spcBef>
                <a:spcPts val="0"/>
              </a:spcBef>
              <a:spcAft>
                <a:spcPts val="0"/>
              </a:spcAft>
              <a:defRPr/>
            </a:pPr>
            <a:r>
              <a:rPr lang="en-US" dirty="0" smtClean="0">
                <a:latin typeface="Arial" pitchFamily="34" charset="0"/>
                <a:cs typeface="Arial" pitchFamily="34" charset="0"/>
              </a:rPr>
              <a:t>Critical Reading</a:t>
            </a:r>
          </a:p>
          <a:p>
            <a:pPr marL="228600" indent="-228600" fontAlgn="auto">
              <a:spcBef>
                <a:spcPts val="0"/>
              </a:spcBef>
              <a:spcAft>
                <a:spcPts val="0"/>
              </a:spcAft>
              <a:defRPr/>
            </a:pPr>
            <a:r>
              <a:rPr lang="en-US" dirty="0" smtClean="0">
                <a:latin typeface="Arial" pitchFamily="34" charset="0"/>
                <a:cs typeface="Arial" pitchFamily="34" charset="0"/>
              </a:rPr>
              <a:t>Mathematics</a:t>
            </a:r>
          </a:p>
          <a:p>
            <a:pPr marL="228600" indent="-228600" fontAlgn="auto">
              <a:spcBef>
                <a:spcPts val="0"/>
              </a:spcBef>
              <a:spcAft>
                <a:spcPts val="0"/>
              </a:spcAft>
              <a:defRPr/>
            </a:pPr>
            <a:r>
              <a:rPr lang="en-US" dirty="0" smtClean="0">
                <a:latin typeface="Arial" pitchFamily="34" charset="0"/>
                <a:cs typeface="Arial" pitchFamily="34" charset="0"/>
              </a:rPr>
              <a:t>Writing Skills</a:t>
            </a:r>
          </a:p>
          <a:p>
            <a:pPr marL="287338" indent="-287338" eaLnBrk="1" hangingPunct="1">
              <a:spcBef>
                <a:spcPct val="0"/>
              </a:spcBef>
              <a:spcAft>
                <a:spcPts val="1600"/>
              </a:spcAft>
              <a:buNone/>
            </a:pPr>
            <a:r>
              <a:rPr lang="en-US" dirty="0" smtClean="0">
                <a:latin typeface="Arial" pitchFamily="34" charset="0"/>
                <a:ea typeface="ＭＳ Ｐゴシック" pitchFamily="34" charset="-128"/>
                <a:cs typeface="Arial" pitchFamily="34" charset="0"/>
              </a:rPr>
              <a:t>                                                                  </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5022" y="1791268"/>
            <a:ext cx="4412580" cy="359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itle 1"/>
          <p:cNvSpPr>
            <a:spLocks noGrp="1"/>
          </p:cNvSpPr>
          <p:nvPr>
            <p:ph type="title"/>
          </p:nvPr>
        </p:nvSpPr>
        <p:spPr/>
        <p:txBody>
          <a:bodyPr/>
          <a:lstStyle/>
          <a:p>
            <a:pPr eaLnBrk="1" hangingPunct="1"/>
            <a:r>
              <a:rPr lang="en-US" dirty="0" smtClean="0">
                <a:latin typeface="Arial" pitchFamily="34" charset="0"/>
                <a:ea typeface="ＭＳ Ｐゴシック" pitchFamily="34" charset="-128"/>
                <a:cs typeface="Arial" pitchFamily="34" charset="0"/>
              </a:rPr>
              <a:t>Critical Reading Questions</a:t>
            </a:r>
          </a:p>
        </p:txBody>
      </p:sp>
      <p:sp>
        <p:nvSpPr>
          <p:cNvPr id="20483" name="Content Placeholder 3"/>
          <p:cNvSpPr>
            <a:spLocks noGrp="1"/>
          </p:cNvSpPr>
          <p:nvPr>
            <p:ph idx="1"/>
          </p:nvPr>
        </p:nvSpPr>
        <p:spPr/>
        <p:txBody>
          <a:bodyPr/>
          <a:lstStyle/>
          <a:p>
            <a:pPr fontAlgn="auto">
              <a:lnSpc>
                <a:spcPct val="90000"/>
              </a:lnSpc>
              <a:spcBef>
                <a:spcPts val="0"/>
              </a:spcBef>
              <a:spcAft>
                <a:spcPts val="0"/>
              </a:spcAft>
              <a:buNone/>
              <a:defRPr/>
            </a:pPr>
            <a:r>
              <a:rPr lang="en-US" dirty="0" smtClean="0">
                <a:latin typeface="Arial" pitchFamily="34" charset="0"/>
                <a:cs typeface="Arial" pitchFamily="34" charset="0"/>
              </a:rPr>
              <a:t>	</a:t>
            </a:r>
            <a:r>
              <a:rPr lang="en-US" sz="3200" dirty="0" smtClean="0">
                <a:latin typeface="Arial" pitchFamily="34" charset="0"/>
                <a:cs typeface="Arial" pitchFamily="34" charset="0"/>
              </a:rPr>
              <a:t>Use content from:</a:t>
            </a:r>
          </a:p>
          <a:p>
            <a:pPr lvl="1" fontAlgn="auto">
              <a:lnSpc>
                <a:spcPct val="90000"/>
              </a:lnSpc>
              <a:spcBef>
                <a:spcPts val="0"/>
              </a:spcBef>
              <a:spcAft>
                <a:spcPts val="0"/>
              </a:spcAft>
              <a:defRPr/>
            </a:pPr>
            <a:r>
              <a:rPr lang="en-US" dirty="0" smtClean="0">
                <a:latin typeface="Arial" pitchFamily="34" charset="0"/>
                <a:cs typeface="Arial" pitchFamily="34" charset="0"/>
              </a:rPr>
              <a:t>humanities</a:t>
            </a:r>
          </a:p>
          <a:p>
            <a:pPr lvl="1" fontAlgn="auto">
              <a:lnSpc>
                <a:spcPct val="90000"/>
              </a:lnSpc>
              <a:spcBef>
                <a:spcPts val="0"/>
              </a:spcBef>
              <a:spcAft>
                <a:spcPts val="0"/>
              </a:spcAft>
              <a:defRPr/>
            </a:pPr>
            <a:r>
              <a:rPr lang="en-US" dirty="0" smtClean="0">
                <a:latin typeface="Arial" pitchFamily="34" charset="0"/>
                <a:cs typeface="Arial" pitchFamily="34" charset="0"/>
              </a:rPr>
              <a:t>social studies</a:t>
            </a:r>
          </a:p>
          <a:p>
            <a:pPr lvl="1" fontAlgn="auto">
              <a:lnSpc>
                <a:spcPct val="90000"/>
              </a:lnSpc>
              <a:spcBef>
                <a:spcPts val="0"/>
              </a:spcBef>
              <a:spcAft>
                <a:spcPts val="0"/>
              </a:spcAft>
              <a:defRPr/>
            </a:pPr>
            <a:r>
              <a:rPr lang="en-US" dirty="0" smtClean="0">
                <a:latin typeface="Arial" pitchFamily="34" charset="0"/>
                <a:cs typeface="Arial" pitchFamily="34" charset="0"/>
              </a:rPr>
              <a:t>natural sciences</a:t>
            </a:r>
          </a:p>
          <a:p>
            <a:pPr lvl="1" fontAlgn="auto">
              <a:lnSpc>
                <a:spcPct val="90000"/>
              </a:lnSpc>
              <a:spcBef>
                <a:spcPts val="0"/>
              </a:spcBef>
              <a:spcAft>
                <a:spcPts val="0"/>
              </a:spcAft>
              <a:defRPr/>
            </a:pPr>
            <a:r>
              <a:rPr lang="en-US" dirty="0" smtClean="0">
                <a:latin typeface="Arial" pitchFamily="34" charset="0"/>
                <a:cs typeface="Arial" pitchFamily="34" charset="0"/>
              </a:rPr>
              <a:t>literature</a:t>
            </a:r>
          </a:p>
          <a:p>
            <a:pPr fontAlgn="auto">
              <a:lnSpc>
                <a:spcPct val="90000"/>
              </a:lnSpc>
              <a:spcBef>
                <a:spcPts val="0"/>
              </a:spcBef>
              <a:spcAft>
                <a:spcPts val="0"/>
              </a:spcAft>
              <a:defRPr/>
            </a:pPr>
            <a:endParaRPr lang="en-US" sz="2000" dirty="0" smtClean="0">
              <a:latin typeface="Arial" pitchFamily="34" charset="0"/>
              <a:cs typeface="Arial" pitchFamily="34" charset="0"/>
            </a:endParaRPr>
          </a:p>
          <a:p>
            <a:pPr marL="228600" indent="-228600" fontAlgn="auto">
              <a:lnSpc>
                <a:spcPct val="90000"/>
              </a:lnSpc>
              <a:spcBef>
                <a:spcPts val="0"/>
              </a:spcBef>
              <a:spcAft>
                <a:spcPts val="0"/>
              </a:spcAft>
              <a:buFont typeface="Arial" pitchFamily="34" charset="0"/>
              <a:buChar char="•"/>
              <a:defRPr/>
            </a:pPr>
            <a:r>
              <a:rPr lang="en-US" sz="3200" dirty="0" smtClean="0">
                <a:latin typeface="Arial" pitchFamily="34" charset="0"/>
                <a:cs typeface="Arial" pitchFamily="34" charset="0"/>
              </a:rPr>
              <a:t>13 Sentence </a:t>
            </a:r>
            <a:br>
              <a:rPr lang="en-US" sz="3200" dirty="0" smtClean="0">
                <a:latin typeface="Arial" pitchFamily="34" charset="0"/>
                <a:cs typeface="Arial" pitchFamily="34" charset="0"/>
              </a:rPr>
            </a:br>
            <a:r>
              <a:rPr lang="en-US" sz="3200" dirty="0" smtClean="0">
                <a:latin typeface="Arial" pitchFamily="34" charset="0"/>
                <a:cs typeface="Arial" pitchFamily="34" charset="0"/>
              </a:rPr>
              <a:t>Completions</a:t>
            </a:r>
          </a:p>
          <a:p>
            <a:pPr marL="228600" indent="-228600" fontAlgn="auto">
              <a:lnSpc>
                <a:spcPct val="90000"/>
              </a:lnSpc>
              <a:spcBef>
                <a:spcPts val="0"/>
              </a:spcBef>
              <a:spcAft>
                <a:spcPts val="0"/>
              </a:spcAft>
              <a:defRPr/>
            </a:pPr>
            <a:endParaRPr lang="en-US" sz="2000" dirty="0" smtClean="0">
              <a:latin typeface="Arial" pitchFamily="34" charset="0"/>
              <a:cs typeface="Arial" pitchFamily="34" charset="0"/>
            </a:endParaRPr>
          </a:p>
          <a:p>
            <a:pPr marL="228600" indent="-228600" fontAlgn="auto">
              <a:lnSpc>
                <a:spcPct val="90000"/>
              </a:lnSpc>
              <a:spcBef>
                <a:spcPts val="0"/>
              </a:spcBef>
              <a:spcAft>
                <a:spcPts val="0"/>
              </a:spcAft>
              <a:buFont typeface="Arial" pitchFamily="34" charset="0"/>
              <a:buChar char="•"/>
              <a:defRPr/>
            </a:pPr>
            <a:r>
              <a:rPr lang="en-US" sz="3200" dirty="0" smtClean="0">
                <a:latin typeface="Arial" pitchFamily="34" charset="0"/>
                <a:cs typeface="Arial" pitchFamily="34" charset="0"/>
              </a:rPr>
              <a:t>35 Passage-Based </a:t>
            </a:r>
            <a:br>
              <a:rPr lang="en-US" sz="3200" dirty="0" smtClean="0">
                <a:latin typeface="Arial" pitchFamily="34" charset="0"/>
                <a:cs typeface="Arial" pitchFamily="34" charset="0"/>
              </a:rPr>
            </a:br>
            <a:r>
              <a:rPr lang="en-US" sz="3200" dirty="0" smtClean="0">
                <a:latin typeface="Arial" pitchFamily="34" charset="0"/>
                <a:cs typeface="Arial" pitchFamily="34" charset="0"/>
              </a:rPr>
              <a:t>Reading </a:t>
            </a:r>
            <a:br>
              <a:rPr lang="en-US" sz="3200" dirty="0" smtClean="0">
                <a:latin typeface="Arial" pitchFamily="34" charset="0"/>
                <a:cs typeface="Arial" pitchFamily="34" charset="0"/>
              </a:rPr>
            </a:br>
            <a:r>
              <a:rPr lang="en-US" sz="3200" dirty="0" smtClean="0">
                <a:latin typeface="Arial" pitchFamily="34" charset="0"/>
                <a:cs typeface="Arial" pitchFamily="34" charset="0"/>
              </a:rPr>
              <a:t>Questions</a:t>
            </a:r>
            <a:r>
              <a:rPr lang="en-US" sz="2000" dirty="0" smtClean="0">
                <a:latin typeface="Arial" pitchFamily="34" charset="0"/>
                <a:cs typeface="Arial" pitchFamily="34" charset="0"/>
              </a:rPr>
              <a:t>  (100- to 800-word passages)</a:t>
            </a:r>
            <a:endParaRPr lang="fr-FR" sz="2000" dirty="0" smtClean="0">
              <a:latin typeface="Arial" pitchFamily="34" charset="0"/>
              <a:cs typeface="Arial" pitchFamily="34" charset="0"/>
            </a:endParaRPr>
          </a:p>
          <a:p>
            <a:pPr eaLnBrk="1" hangingPunct="1">
              <a:buNone/>
            </a:pPr>
            <a:endParaRPr lang="en-US" dirty="0" smtClean="0">
              <a:latin typeface="Arial" pitchFamily="34" charset="0"/>
              <a:ea typeface="ＭＳ Ｐゴシック" pitchFamily="34" charset="-128"/>
              <a:cs typeface="Arial" pitchFamily="34" charset="0"/>
            </a:endParaRPr>
          </a:p>
        </p:txBody>
      </p:sp>
      <p:pic>
        <p:nvPicPr>
          <p:cNvPr id="5" name="Picture 2"/>
          <p:cNvPicPr>
            <a:picLocks noChangeAspect="1" noChangeArrowheads="1"/>
          </p:cNvPicPr>
          <p:nvPr/>
        </p:nvPicPr>
        <p:blipFill>
          <a:blip r:embed="rId4"/>
          <a:srcRect l="27038" t="51387" b="-1273"/>
          <a:stretch>
            <a:fillRect/>
          </a:stretch>
        </p:blipFill>
        <p:spPr bwMode="auto">
          <a:xfrm>
            <a:off x="5153144" y="1457443"/>
            <a:ext cx="3998794" cy="3070746"/>
          </a:xfrm>
          <a:prstGeom prst="rect">
            <a:avLst/>
          </a:prstGeom>
          <a:noFill/>
          <a:ln w="9525">
            <a:noFill/>
            <a:miter lim="800000"/>
            <a:headEnd/>
            <a:tailEnd/>
          </a:ln>
        </p:spPr>
      </p:pic>
      <p:sp>
        <p:nvSpPr>
          <p:cNvPr id="7" name="Rectangle 6"/>
          <p:cNvSpPr>
            <a:spLocks noChangeArrowheads="1"/>
          </p:cNvSpPr>
          <p:nvPr/>
        </p:nvSpPr>
        <p:spPr bwMode="auto">
          <a:xfrm>
            <a:off x="5090615" y="1457443"/>
            <a:ext cx="4061323" cy="142757"/>
          </a:xfrm>
          <a:prstGeom prst="rect">
            <a:avLst/>
          </a:prstGeom>
          <a:solidFill>
            <a:srgbClr val="752864"/>
          </a:solidFill>
          <a:ln>
            <a:noFill/>
          </a:ln>
          <a:effectLst>
            <a:outerShdw dist="23000" dir="5400000" rotWithShape="0">
              <a:srgbClr val="808080">
                <a:alpha val="34998"/>
              </a:srgbClr>
            </a:outerShdw>
          </a:effectLst>
          <a:extLst/>
        </p:spPr>
        <p:txBody>
          <a:bodyPr anchor="ctr"/>
          <a:lstStyle/>
          <a:p>
            <a:pPr algn="ctr">
              <a:defRPr/>
            </a:pPr>
            <a:endParaRPr lang="en-US" dirty="0">
              <a:solidFill>
                <a:schemeClr val="lt1"/>
              </a:solidFill>
              <a:latin typeface="+mn-lt"/>
              <a:ea typeface="+mn-ea"/>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3037" y="2257490"/>
            <a:ext cx="4638542" cy="378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457200" y="342900"/>
            <a:ext cx="8532813" cy="973138"/>
          </a:xfrm>
        </p:spPr>
        <p:txBody>
          <a:bodyPr/>
          <a:lstStyle/>
          <a:p>
            <a:r>
              <a:rPr lang="en-US" dirty="0" smtClean="0">
                <a:latin typeface="Arial" pitchFamily="34" charset="0"/>
                <a:ea typeface="ＭＳ Ｐゴシック" pitchFamily="34" charset="-128"/>
                <a:cs typeface="Arial" pitchFamily="34" charset="0"/>
              </a:rPr>
              <a:t>Mathematics Questions</a:t>
            </a:r>
          </a:p>
        </p:txBody>
      </p:sp>
      <p:sp>
        <p:nvSpPr>
          <p:cNvPr id="21507" name="TextBox 2"/>
          <p:cNvSpPr txBox="1">
            <a:spLocks noChangeArrowheads="1"/>
          </p:cNvSpPr>
          <p:nvPr/>
        </p:nvSpPr>
        <p:spPr bwMode="auto">
          <a:xfrm>
            <a:off x="457200" y="1316038"/>
            <a:ext cx="7690513" cy="5219891"/>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3200" dirty="0" smtClean="0">
                <a:cs typeface="Arial" pitchFamily="34" charset="0"/>
              </a:rPr>
              <a:t>Use content from:</a:t>
            </a:r>
          </a:p>
          <a:p>
            <a:pPr lvl="1" fontAlgn="auto">
              <a:spcBef>
                <a:spcPts val="0"/>
              </a:spcBef>
              <a:spcAft>
                <a:spcPts val="0"/>
              </a:spcAft>
              <a:defRPr/>
            </a:pPr>
            <a:r>
              <a:rPr lang="en-US" sz="2000" dirty="0" smtClean="0">
                <a:cs typeface="Arial" pitchFamily="34" charset="0"/>
              </a:rPr>
              <a:t>-number and operations</a:t>
            </a:r>
          </a:p>
          <a:p>
            <a:pPr lvl="1" fontAlgn="auto">
              <a:spcBef>
                <a:spcPts val="0"/>
              </a:spcBef>
              <a:spcAft>
                <a:spcPts val="0"/>
              </a:spcAft>
              <a:defRPr/>
            </a:pPr>
            <a:r>
              <a:rPr lang="en-US" sz="2000" dirty="0" smtClean="0">
                <a:cs typeface="Arial" pitchFamily="34" charset="0"/>
              </a:rPr>
              <a:t>-algebra and functions;</a:t>
            </a:r>
          </a:p>
          <a:p>
            <a:pPr lvl="1" fontAlgn="auto">
              <a:spcBef>
                <a:spcPts val="0"/>
              </a:spcBef>
              <a:spcAft>
                <a:spcPts val="0"/>
              </a:spcAft>
              <a:defRPr/>
            </a:pPr>
            <a:r>
              <a:rPr lang="en-US" sz="2000" dirty="0" smtClean="0">
                <a:cs typeface="Arial" pitchFamily="34" charset="0"/>
              </a:rPr>
              <a:t>-geometry and measurement</a:t>
            </a:r>
          </a:p>
          <a:p>
            <a:pPr lvl="1" fontAlgn="auto">
              <a:spcBef>
                <a:spcPts val="0"/>
              </a:spcBef>
              <a:spcAft>
                <a:spcPts val="0"/>
              </a:spcAft>
              <a:defRPr/>
            </a:pPr>
            <a:r>
              <a:rPr lang="en-US" sz="2000" dirty="0" smtClean="0">
                <a:cs typeface="Arial" pitchFamily="34" charset="0"/>
              </a:rPr>
              <a:t>-data analysis</a:t>
            </a:r>
          </a:p>
          <a:p>
            <a:pPr lvl="1" fontAlgn="auto">
              <a:spcBef>
                <a:spcPts val="0"/>
              </a:spcBef>
              <a:spcAft>
                <a:spcPts val="0"/>
              </a:spcAft>
              <a:defRPr/>
            </a:pPr>
            <a:r>
              <a:rPr lang="en-US" sz="2000" dirty="0" smtClean="0">
                <a:cs typeface="Arial" pitchFamily="34" charset="0"/>
              </a:rPr>
              <a:t>-statistics</a:t>
            </a:r>
          </a:p>
          <a:p>
            <a:pPr lvl="1" fontAlgn="auto">
              <a:spcBef>
                <a:spcPts val="0"/>
              </a:spcBef>
              <a:spcAft>
                <a:spcPts val="0"/>
              </a:spcAft>
              <a:defRPr/>
            </a:pPr>
            <a:r>
              <a:rPr lang="en-US" sz="2000" dirty="0" smtClean="0">
                <a:cs typeface="Arial" pitchFamily="34" charset="0"/>
              </a:rPr>
              <a:t>-probability</a:t>
            </a:r>
          </a:p>
          <a:p>
            <a:pPr fontAlgn="auto">
              <a:lnSpc>
                <a:spcPct val="90000"/>
              </a:lnSpc>
              <a:spcBef>
                <a:spcPts val="0"/>
              </a:spcBef>
              <a:spcAft>
                <a:spcPts val="0"/>
              </a:spcAft>
              <a:defRPr/>
            </a:pPr>
            <a:endParaRPr lang="en-US" sz="2000" dirty="0" smtClean="0">
              <a:cs typeface="Arial" pitchFamily="34" charset="0"/>
            </a:endParaRPr>
          </a:p>
          <a:p>
            <a:pPr marL="228600" indent="-228600" fontAlgn="auto">
              <a:lnSpc>
                <a:spcPct val="90000"/>
              </a:lnSpc>
              <a:spcBef>
                <a:spcPts val="0"/>
              </a:spcBef>
              <a:spcAft>
                <a:spcPts val="0"/>
              </a:spcAft>
              <a:defRPr/>
            </a:pPr>
            <a:r>
              <a:rPr lang="fr-FR" sz="3200" dirty="0" smtClean="0">
                <a:cs typeface="Arial" pitchFamily="34" charset="0"/>
              </a:rPr>
              <a:t>28 Multiple-</a:t>
            </a:r>
            <a:r>
              <a:rPr lang="fr-FR" sz="3200" dirty="0" err="1" smtClean="0">
                <a:cs typeface="Arial" pitchFamily="34" charset="0"/>
              </a:rPr>
              <a:t>Choice</a:t>
            </a:r>
            <a:r>
              <a:rPr lang="fr-FR" sz="3200" dirty="0" smtClean="0">
                <a:cs typeface="Arial" pitchFamily="34" charset="0"/>
              </a:rPr>
              <a:t> </a:t>
            </a:r>
            <a:br>
              <a:rPr lang="fr-FR" sz="3200" dirty="0" smtClean="0">
                <a:cs typeface="Arial" pitchFamily="34" charset="0"/>
              </a:rPr>
            </a:br>
            <a:r>
              <a:rPr lang="fr-FR" sz="3200" dirty="0" smtClean="0">
                <a:cs typeface="Arial" pitchFamily="34" charset="0"/>
              </a:rPr>
              <a:t>Questions</a:t>
            </a:r>
          </a:p>
          <a:p>
            <a:pPr marL="228600" indent="-228600" fontAlgn="auto">
              <a:lnSpc>
                <a:spcPct val="90000"/>
              </a:lnSpc>
              <a:spcBef>
                <a:spcPts val="0"/>
              </a:spcBef>
              <a:spcAft>
                <a:spcPts val="0"/>
              </a:spcAft>
              <a:defRPr/>
            </a:pPr>
            <a:endParaRPr lang="fr-FR" sz="2000" dirty="0" smtClean="0">
              <a:cs typeface="Arial" pitchFamily="34" charset="0"/>
            </a:endParaRPr>
          </a:p>
          <a:p>
            <a:pPr marL="460375" indent="-460375" fontAlgn="auto">
              <a:lnSpc>
                <a:spcPct val="90000"/>
              </a:lnSpc>
              <a:spcBef>
                <a:spcPts val="0"/>
              </a:spcBef>
              <a:spcAft>
                <a:spcPts val="0"/>
              </a:spcAft>
              <a:defRPr/>
            </a:pPr>
            <a:r>
              <a:rPr lang="fr-FR" sz="3200" dirty="0" smtClean="0">
                <a:cs typeface="Arial" pitchFamily="34" charset="0"/>
              </a:rPr>
              <a:t>10 </a:t>
            </a:r>
            <a:r>
              <a:rPr lang="fr-FR" sz="3200" dirty="0" err="1" smtClean="0">
                <a:cs typeface="Arial" pitchFamily="34" charset="0"/>
              </a:rPr>
              <a:t>Student</a:t>
            </a:r>
            <a:r>
              <a:rPr lang="fr-FR" sz="3200" dirty="0" smtClean="0">
                <a:cs typeface="Arial" pitchFamily="34" charset="0"/>
              </a:rPr>
              <a:t>-</a:t>
            </a:r>
            <a:r>
              <a:rPr lang="fr-FR" sz="3200" dirty="0" err="1" smtClean="0">
                <a:cs typeface="Arial" pitchFamily="34" charset="0"/>
              </a:rPr>
              <a:t>Produced</a:t>
            </a:r>
            <a:r>
              <a:rPr lang="fr-FR" sz="3200" dirty="0" smtClean="0">
                <a:cs typeface="Arial" pitchFamily="34" charset="0"/>
              </a:rPr>
              <a:t> </a:t>
            </a:r>
            <a:br>
              <a:rPr lang="fr-FR" sz="3200" dirty="0" smtClean="0">
                <a:cs typeface="Arial" pitchFamily="34" charset="0"/>
              </a:rPr>
            </a:br>
            <a:r>
              <a:rPr lang="en-US" sz="3200" dirty="0" smtClean="0">
                <a:cs typeface="Arial" pitchFamily="34" charset="0"/>
              </a:rPr>
              <a:t>Response</a:t>
            </a:r>
            <a:r>
              <a:rPr lang="fr-FR" sz="3200" dirty="0" smtClean="0">
                <a:cs typeface="Arial" pitchFamily="34" charset="0"/>
              </a:rPr>
              <a:t> Questions (</a:t>
            </a:r>
            <a:r>
              <a:rPr lang="en-US" sz="3200" dirty="0" smtClean="0">
                <a:cs typeface="Arial" pitchFamily="34" charset="0"/>
              </a:rPr>
              <a:t>“</a:t>
            </a:r>
            <a:r>
              <a:rPr lang="fr-FR" sz="3200" dirty="0" err="1" smtClean="0">
                <a:cs typeface="Arial" pitchFamily="34" charset="0"/>
              </a:rPr>
              <a:t>Grid</a:t>
            </a:r>
            <a:r>
              <a:rPr lang="fr-FR" sz="3200" dirty="0" smtClean="0">
                <a:cs typeface="Arial" pitchFamily="34" charset="0"/>
              </a:rPr>
              <a:t>-</a:t>
            </a:r>
            <a:r>
              <a:rPr lang="fr-FR" sz="3200" dirty="0" err="1" smtClean="0">
                <a:cs typeface="Arial" pitchFamily="34" charset="0"/>
              </a:rPr>
              <a:t>ins</a:t>
            </a:r>
            <a:r>
              <a:rPr lang="en-US" sz="3200" dirty="0" smtClean="0">
                <a:cs typeface="Arial" pitchFamily="34" charset="0"/>
              </a:rPr>
              <a:t>”</a:t>
            </a:r>
            <a:r>
              <a:rPr lang="fr-FR" sz="3200" dirty="0" smtClean="0">
                <a:cs typeface="Arial" pitchFamily="34" charset="0"/>
              </a:rPr>
              <a:t>)</a:t>
            </a:r>
          </a:p>
          <a:p>
            <a:pPr>
              <a:spcBef>
                <a:spcPts val="1200"/>
              </a:spcBef>
            </a:pPr>
            <a:endParaRPr lang="en-US" sz="2000" b="1" dirty="0">
              <a:solidFill>
                <a:schemeClr val="bg1"/>
              </a:solidFill>
            </a:endParaRPr>
          </a:p>
        </p:txBody>
      </p:sp>
      <p:pic>
        <p:nvPicPr>
          <p:cNvPr id="7" name="Picture 2"/>
          <p:cNvPicPr>
            <a:picLocks noChangeAspect="1" noChangeArrowheads="1"/>
          </p:cNvPicPr>
          <p:nvPr/>
        </p:nvPicPr>
        <p:blipFill>
          <a:blip r:embed="rId4"/>
          <a:srcRect/>
          <a:stretch>
            <a:fillRect/>
          </a:stretch>
        </p:blipFill>
        <p:spPr bwMode="auto">
          <a:xfrm>
            <a:off x="5090615" y="2256023"/>
            <a:ext cx="4061323" cy="2749854"/>
          </a:xfrm>
          <a:prstGeom prst="rect">
            <a:avLst/>
          </a:prstGeom>
          <a:noFill/>
          <a:ln w="9525">
            <a:noFill/>
            <a:miter lim="800000"/>
            <a:headEnd/>
            <a:tailEnd/>
          </a:ln>
        </p:spPr>
      </p:pic>
      <p:sp>
        <p:nvSpPr>
          <p:cNvPr id="8" name="Rectangle 7"/>
          <p:cNvSpPr>
            <a:spLocks noChangeArrowheads="1"/>
          </p:cNvSpPr>
          <p:nvPr/>
        </p:nvSpPr>
        <p:spPr bwMode="auto">
          <a:xfrm>
            <a:off x="5090615" y="2114733"/>
            <a:ext cx="4061323" cy="142757"/>
          </a:xfrm>
          <a:prstGeom prst="rect">
            <a:avLst/>
          </a:prstGeom>
          <a:solidFill>
            <a:srgbClr val="752864"/>
          </a:solidFill>
          <a:ln>
            <a:noFill/>
          </a:ln>
          <a:effectLst>
            <a:outerShdw dist="23000" dir="5400000" rotWithShape="0">
              <a:srgbClr val="808080">
                <a:alpha val="34998"/>
              </a:srgbClr>
            </a:outerShdw>
          </a:effectLst>
          <a:extLst/>
        </p:spPr>
        <p:txBody>
          <a:bodyPr anchor="ctr"/>
          <a:lstStyle/>
          <a:p>
            <a:pPr algn="ctr">
              <a:defRPr/>
            </a:pPr>
            <a:endParaRPr lang="en-US" dirty="0">
              <a:solidFill>
                <a:schemeClr val="lt1"/>
              </a:solidFill>
              <a:latin typeface="+mn-lt"/>
              <a:ea typeface="+mn-ea"/>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7767" y="2257490"/>
            <a:ext cx="3933812" cy="320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title"/>
          </p:nvPr>
        </p:nvSpPr>
        <p:spPr/>
        <p:txBody>
          <a:bodyPr rtlCol="0">
            <a:normAutofit/>
          </a:bodyPr>
          <a:lstStyle/>
          <a:p>
            <a:pPr eaLnBrk="1" fontAlgn="auto" hangingPunct="1">
              <a:spcAft>
                <a:spcPts val="0"/>
              </a:spcAft>
              <a:defRPr/>
            </a:pPr>
            <a:r>
              <a:rPr lang="en-US" dirty="0" smtClean="0">
                <a:ea typeface="+mj-ea"/>
                <a:cs typeface="+mj-cs"/>
              </a:rPr>
              <a:t>Writing Skills Questions</a:t>
            </a:r>
          </a:p>
        </p:txBody>
      </p:sp>
      <p:sp>
        <p:nvSpPr>
          <p:cNvPr id="22531" name="Content Placeholder 1"/>
          <p:cNvSpPr>
            <a:spLocks noGrp="1"/>
          </p:cNvSpPr>
          <p:nvPr>
            <p:ph idx="1"/>
          </p:nvPr>
        </p:nvSpPr>
        <p:spPr>
          <a:xfrm>
            <a:off x="457200" y="1581150"/>
            <a:ext cx="8229600" cy="4189413"/>
          </a:xfrm>
        </p:spPr>
        <p:txBody>
          <a:bodyPr/>
          <a:lstStyle/>
          <a:p>
            <a:pPr marL="0" indent="0" fontAlgn="auto">
              <a:spcBef>
                <a:spcPts val="0"/>
              </a:spcBef>
              <a:spcAft>
                <a:spcPts val="0"/>
              </a:spcAft>
              <a:buNone/>
              <a:defRPr/>
            </a:pPr>
            <a:r>
              <a:rPr lang="en-US" sz="3200" dirty="0" smtClean="0">
                <a:latin typeface="Arial" pitchFamily="34" charset="0"/>
                <a:cs typeface="Arial" pitchFamily="34" charset="0"/>
              </a:rPr>
              <a:t>Focus on editing, grammar, </a:t>
            </a:r>
            <a:br>
              <a:rPr lang="en-US" sz="3200" dirty="0" smtClean="0">
                <a:latin typeface="Arial" pitchFamily="34" charset="0"/>
                <a:cs typeface="Arial" pitchFamily="34" charset="0"/>
              </a:rPr>
            </a:br>
            <a:r>
              <a:rPr lang="en-US" sz="3200" dirty="0" smtClean="0">
                <a:latin typeface="Arial" pitchFamily="34" charset="0"/>
                <a:cs typeface="Arial" pitchFamily="34" charset="0"/>
              </a:rPr>
              <a:t>usage, and organization.</a:t>
            </a:r>
          </a:p>
          <a:p>
            <a:pPr fontAlgn="auto">
              <a:spcBef>
                <a:spcPts val="0"/>
              </a:spcBef>
              <a:spcAft>
                <a:spcPts val="0"/>
              </a:spcAft>
              <a:defRPr/>
            </a:pPr>
            <a:endParaRPr lang="en-US" dirty="0" smtClean="0">
              <a:latin typeface="Arial" pitchFamily="34" charset="0"/>
              <a:cs typeface="Arial" pitchFamily="34" charset="0"/>
            </a:endParaRPr>
          </a:p>
          <a:p>
            <a:pPr marL="228600" indent="-228600" fontAlgn="auto">
              <a:spcBef>
                <a:spcPts val="0"/>
              </a:spcBef>
              <a:spcAft>
                <a:spcPts val="0"/>
              </a:spcAft>
              <a:defRPr/>
            </a:pPr>
            <a:r>
              <a:rPr lang="en-US" sz="2800" dirty="0" smtClean="0">
                <a:latin typeface="Arial" pitchFamily="34" charset="0"/>
                <a:cs typeface="Arial" pitchFamily="34" charset="0"/>
              </a:rPr>
              <a:t>20 Improving Sentences </a:t>
            </a:r>
            <a:br>
              <a:rPr lang="en-US" sz="2800" dirty="0" smtClean="0">
                <a:latin typeface="Arial" pitchFamily="34" charset="0"/>
                <a:cs typeface="Arial" pitchFamily="34" charset="0"/>
              </a:rPr>
            </a:br>
            <a:r>
              <a:rPr lang="en-US" sz="2800" dirty="0" smtClean="0">
                <a:latin typeface="Arial" pitchFamily="34" charset="0"/>
                <a:cs typeface="Arial" pitchFamily="34" charset="0"/>
              </a:rPr>
              <a:t>Questions</a:t>
            </a:r>
          </a:p>
          <a:p>
            <a:pPr marL="228600" indent="-228600" fontAlgn="auto">
              <a:spcBef>
                <a:spcPts val="0"/>
              </a:spcBef>
              <a:spcAft>
                <a:spcPts val="0"/>
              </a:spcAft>
              <a:defRPr/>
            </a:pPr>
            <a:endParaRPr lang="en-US" sz="2800" dirty="0" smtClean="0">
              <a:latin typeface="Arial" pitchFamily="34" charset="0"/>
              <a:cs typeface="Arial" pitchFamily="34" charset="0"/>
            </a:endParaRPr>
          </a:p>
          <a:p>
            <a:pPr marL="228600" indent="-228600" fontAlgn="auto">
              <a:spcBef>
                <a:spcPts val="0"/>
              </a:spcBef>
              <a:spcAft>
                <a:spcPts val="0"/>
              </a:spcAft>
              <a:defRPr/>
            </a:pPr>
            <a:r>
              <a:rPr lang="en-US" sz="2800" dirty="0" smtClean="0">
                <a:latin typeface="Arial" pitchFamily="34" charset="0"/>
                <a:cs typeface="Arial" pitchFamily="34" charset="0"/>
              </a:rPr>
              <a:t>14 Identifying Sentence </a:t>
            </a:r>
            <a:br>
              <a:rPr lang="en-US" sz="2800" dirty="0" smtClean="0">
                <a:latin typeface="Arial" pitchFamily="34" charset="0"/>
                <a:cs typeface="Arial" pitchFamily="34" charset="0"/>
              </a:rPr>
            </a:br>
            <a:r>
              <a:rPr lang="en-US" sz="2800" dirty="0" smtClean="0">
                <a:latin typeface="Arial" pitchFamily="34" charset="0"/>
                <a:cs typeface="Arial" pitchFamily="34" charset="0"/>
              </a:rPr>
              <a:t>Error Questions</a:t>
            </a:r>
          </a:p>
          <a:p>
            <a:pPr marL="228600" indent="-228600" fontAlgn="auto">
              <a:spcBef>
                <a:spcPts val="0"/>
              </a:spcBef>
              <a:spcAft>
                <a:spcPts val="0"/>
              </a:spcAft>
              <a:defRPr/>
            </a:pPr>
            <a:endParaRPr lang="en-US" sz="2800" dirty="0" smtClean="0">
              <a:latin typeface="Arial" pitchFamily="34" charset="0"/>
              <a:cs typeface="Arial" pitchFamily="34" charset="0"/>
            </a:endParaRPr>
          </a:p>
          <a:p>
            <a:pPr marL="228600" indent="-228600" fontAlgn="auto">
              <a:spcBef>
                <a:spcPts val="0"/>
              </a:spcBef>
              <a:spcAft>
                <a:spcPts val="0"/>
              </a:spcAft>
              <a:defRPr/>
            </a:pPr>
            <a:r>
              <a:rPr lang="en-US" sz="2800" dirty="0" smtClean="0">
                <a:latin typeface="Arial" pitchFamily="34" charset="0"/>
                <a:cs typeface="Arial" pitchFamily="34" charset="0"/>
              </a:rPr>
              <a:t>5 Improving Paragraph Questions </a:t>
            </a:r>
            <a:endParaRPr lang="fr-FR" sz="2800" dirty="0" smtClean="0">
              <a:latin typeface="Arial" pitchFamily="34" charset="0"/>
              <a:cs typeface="Arial" pitchFamily="34" charset="0"/>
            </a:endParaRPr>
          </a:p>
          <a:p>
            <a:pPr eaLnBrk="1" hangingPunct="1">
              <a:spcBef>
                <a:spcPts val="2200"/>
              </a:spcBef>
              <a:buNone/>
            </a:pPr>
            <a:endParaRPr lang="en-US" sz="2000" dirty="0" smtClean="0">
              <a:latin typeface="Arial" pitchFamily="34" charset="0"/>
              <a:ea typeface="ＭＳ Ｐゴシック" pitchFamily="34" charset="-128"/>
              <a:cs typeface="Arial" pitchFamily="34" charset="0"/>
            </a:endParaRPr>
          </a:p>
        </p:txBody>
      </p:sp>
      <p:pic>
        <p:nvPicPr>
          <p:cNvPr id="4" name="Picture 7" descr="0707writingskillsback.jpg"/>
          <p:cNvPicPr>
            <a:picLocks noChangeAspect="1"/>
          </p:cNvPicPr>
          <p:nvPr/>
        </p:nvPicPr>
        <p:blipFill>
          <a:blip r:embed="rId4"/>
          <a:srcRect l="10521"/>
          <a:stretch>
            <a:fillRect/>
          </a:stretch>
        </p:blipFill>
        <p:spPr bwMode="auto">
          <a:xfrm>
            <a:off x="5567767" y="2025478"/>
            <a:ext cx="3576233" cy="2710295"/>
          </a:xfrm>
          <a:prstGeom prst="rect">
            <a:avLst/>
          </a:prstGeom>
          <a:noFill/>
          <a:ln w="9525">
            <a:noFill/>
            <a:miter lim="800000"/>
            <a:headEnd/>
            <a:tailEnd/>
          </a:ln>
        </p:spPr>
      </p:pic>
      <p:sp>
        <p:nvSpPr>
          <p:cNvPr id="6" name="Rectangle 5"/>
          <p:cNvSpPr>
            <a:spLocks noChangeArrowheads="1"/>
          </p:cNvSpPr>
          <p:nvPr/>
        </p:nvSpPr>
        <p:spPr bwMode="auto">
          <a:xfrm>
            <a:off x="5567767" y="1882721"/>
            <a:ext cx="3570523" cy="142757"/>
          </a:xfrm>
          <a:prstGeom prst="rect">
            <a:avLst/>
          </a:prstGeom>
          <a:solidFill>
            <a:srgbClr val="752864"/>
          </a:solidFill>
          <a:ln>
            <a:noFill/>
          </a:ln>
          <a:effectLst>
            <a:outerShdw dist="23000" dir="5400000" rotWithShape="0">
              <a:srgbClr val="808080">
                <a:alpha val="34998"/>
              </a:srgbClr>
            </a:outerShdw>
          </a:effectLst>
          <a:extLst/>
        </p:spPr>
        <p:txBody>
          <a:bodyPr anchor="ctr"/>
          <a:lstStyle/>
          <a:p>
            <a:pPr algn="ctr">
              <a:defRPr/>
            </a:pPr>
            <a:endParaRPr lang="en-US" dirty="0">
              <a:solidFill>
                <a:schemeClr val="lt1"/>
              </a:solidFill>
              <a:latin typeface="+mn-lt"/>
              <a:ea typeface="+mn-ea"/>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latin typeface="Arial" pitchFamily="34" charset="0"/>
                <a:ea typeface="ＭＳ Ｐゴシック" pitchFamily="34" charset="-128"/>
                <a:cs typeface="Arial" pitchFamily="34" charset="0"/>
              </a:rPr>
              <a:t>How does the PSAT/NMSQT </a:t>
            </a:r>
            <a:r>
              <a:rPr lang="en-US" baseline="30000" dirty="0" smtClean="0">
                <a:latin typeface="Arial" pitchFamily="34" charset="0"/>
                <a:ea typeface="ＭＳ Ｐゴシック" pitchFamily="34" charset="-128"/>
                <a:cs typeface="Arial" pitchFamily="34" charset="0"/>
              </a:rPr>
              <a:t>®</a:t>
            </a:r>
            <a:r>
              <a:rPr lang="en-US" dirty="0" smtClean="0">
                <a:latin typeface="Arial" pitchFamily="34" charset="0"/>
                <a:ea typeface="ＭＳ Ｐゴシック" pitchFamily="34" charset="-128"/>
                <a:cs typeface="Arial" pitchFamily="34" charset="0"/>
              </a:rPr>
              <a:t> compare to the SAT</a:t>
            </a:r>
            <a:r>
              <a:rPr lang="en-US" dirty="0" smtClean="0">
                <a:cs typeface="Arial" pitchFamily="34" charset="0"/>
              </a:rPr>
              <a:t>®</a:t>
            </a:r>
            <a:r>
              <a:rPr lang="en-US" dirty="0" smtClean="0">
                <a:latin typeface="Arial" pitchFamily="34" charset="0"/>
                <a:ea typeface="ＭＳ Ｐゴシック" pitchFamily="34" charset="-128"/>
                <a:cs typeface="Arial" pitchFamily="34" charset="0"/>
              </a:rPr>
              <a:t>?</a:t>
            </a:r>
          </a:p>
        </p:txBody>
      </p:sp>
      <p:sp>
        <p:nvSpPr>
          <p:cNvPr id="24580" name="Content Placeholder 2"/>
          <p:cNvSpPr txBox="1">
            <a:spLocks/>
          </p:cNvSpPr>
          <p:nvPr/>
        </p:nvSpPr>
        <p:spPr bwMode="auto">
          <a:xfrm>
            <a:off x="457200" y="1733266"/>
            <a:ext cx="8145463" cy="4364037"/>
          </a:xfrm>
          <a:prstGeom prst="rect">
            <a:avLst/>
          </a:prstGeom>
          <a:noFill/>
          <a:ln w="9525">
            <a:noFill/>
            <a:miter lim="800000"/>
            <a:headEnd/>
            <a:tailEnd/>
          </a:ln>
        </p:spPr>
        <p:txBody>
          <a:bodyPr/>
          <a:lstStyle/>
          <a:p>
            <a:pPr marL="228600" indent="-228600" fontAlgn="auto">
              <a:spcBef>
                <a:spcPts val="0"/>
              </a:spcBef>
              <a:spcAft>
                <a:spcPts val="0"/>
              </a:spcAft>
              <a:defRPr/>
            </a:pPr>
            <a:r>
              <a:rPr lang="en-US" sz="3200" dirty="0" smtClean="0">
                <a:cs typeface="Arial" pitchFamily="34" charset="0"/>
              </a:rPr>
              <a:t>Question Types:</a:t>
            </a:r>
          </a:p>
          <a:p>
            <a:pPr marL="685800" lvl="1" fontAlgn="auto">
              <a:spcBef>
                <a:spcPts val="0"/>
              </a:spcBef>
              <a:spcAft>
                <a:spcPts val="0"/>
              </a:spcAft>
              <a:defRPr/>
            </a:pPr>
            <a:r>
              <a:rPr lang="en-US" sz="2000" dirty="0" smtClean="0">
                <a:cs typeface="Arial" pitchFamily="34" charset="0"/>
              </a:rPr>
              <a:t>The same, except the PSAT/NMSQT does not have an essay component.</a:t>
            </a:r>
          </a:p>
          <a:p>
            <a:pPr marL="685800" lvl="1" fontAlgn="auto">
              <a:spcBef>
                <a:spcPts val="0"/>
              </a:spcBef>
              <a:spcAft>
                <a:spcPts val="0"/>
              </a:spcAft>
              <a:defRPr/>
            </a:pPr>
            <a:endParaRPr lang="en-US" sz="2000" dirty="0" smtClean="0">
              <a:cs typeface="Arial" pitchFamily="34" charset="0"/>
            </a:endParaRPr>
          </a:p>
          <a:p>
            <a:pPr marL="228600" indent="-228600" fontAlgn="auto">
              <a:spcBef>
                <a:spcPts val="0"/>
              </a:spcBef>
              <a:spcAft>
                <a:spcPts val="0"/>
              </a:spcAft>
              <a:defRPr/>
            </a:pPr>
            <a:r>
              <a:rPr lang="en-US" sz="3200" dirty="0" smtClean="0">
                <a:cs typeface="Arial" pitchFamily="34" charset="0"/>
              </a:rPr>
              <a:t>Length:</a:t>
            </a:r>
          </a:p>
          <a:p>
            <a:pPr marL="685800" lvl="1" indent="-228600" fontAlgn="auto">
              <a:spcBef>
                <a:spcPts val="0"/>
              </a:spcBef>
              <a:spcAft>
                <a:spcPts val="0"/>
              </a:spcAft>
              <a:defRPr/>
            </a:pPr>
            <a:r>
              <a:rPr lang="en-US" sz="2000" dirty="0" smtClean="0">
                <a:cs typeface="Arial" pitchFamily="34" charset="0"/>
              </a:rPr>
              <a:t>	The PSAT/NMSQT is 2 hours, 10 minutes.</a:t>
            </a:r>
          </a:p>
          <a:p>
            <a:pPr marL="685800" lvl="1" indent="-228600" fontAlgn="auto">
              <a:spcBef>
                <a:spcPts val="0"/>
              </a:spcBef>
              <a:spcAft>
                <a:spcPts val="0"/>
              </a:spcAft>
              <a:defRPr/>
            </a:pPr>
            <a:r>
              <a:rPr lang="en-US" sz="2000" dirty="0" smtClean="0">
                <a:cs typeface="Arial" pitchFamily="34" charset="0"/>
              </a:rPr>
              <a:t>	The SAT is 3 hours, 45 minutes.</a:t>
            </a:r>
          </a:p>
          <a:p>
            <a:pPr marL="228600" indent="-228600" fontAlgn="auto">
              <a:spcBef>
                <a:spcPts val="0"/>
              </a:spcBef>
              <a:spcAft>
                <a:spcPts val="0"/>
              </a:spcAft>
              <a:defRPr/>
            </a:pPr>
            <a:endParaRPr lang="en-US" sz="2000" dirty="0" smtClean="0">
              <a:cs typeface="Arial" pitchFamily="34" charset="0"/>
            </a:endParaRPr>
          </a:p>
          <a:p>
            <a:pPr marL="228600" indent="-228600" fontAlgn="auto">
              <a:spcBef>
                <a:spcPts val="0"/>
              </a:spcBef>
              <a:spcAft>
                <a:spcPts val="0"/>
              </a:spcAft>
              <a:defRPr/>
            </a:pPr>
            <a:r>
              <a:rPr lang="en-US" sz="3200" dirty="0" smtClean="0">
                <a:cs typeface="Arial" pitchFamily="34" charset="0"/>
              </a:rPr>
              <a:t>Level of Difficulty:</a:t>
            </a:r>
          </a:p>
          <a:p>
            <a:pPr marL="685800" lvl="1" indent="-228600" fontAlgn="auto">
              <a:spcBef>
                <a:spcPts val="0"/>
              </a:spcBef>
              <a:spcAft>
                <a:spcPts val="0"/>
              </a:spcAft>
              <a:defRPr/>
            </a:pPr>
            <a:r>
              <a:rPr lang="en-US" sz="2000" dirty="0" smtClean="0">
                <a:cs typeface="Arial" pitchFamily="34" charset="0"/>
              </a:rPr>
              <a:t>	The PSAT/NMSQT does not have 11</a:t>
            </a:r>
            <a:r>
              <a:rPr lang="en-US" sz="2000" baseline="30000" dirty="0" smtClean="0">
                <a:cs typeface="Arial" pitchFamily="34" charset="0"/>
              </a:rPr>
              <a:t>th</a:t>
            </a:r>
            <a:r>
              <a:rPr lang="en-US" sz="2000" dirty="0" smtClean="0">
                <a:cs typeface="Arial" pitchFamily="34" charset="0"/>
              </a:rPr>
              <a:t> grade-level math questions</a:t>
            </a:r>
            <a:r>
              <a:rPr lang="en-US" sz="1600" dirty="0" smtClean="0">
                <a:cs typeface="Arial" pitchFamily="34" charset="0"/>
              </a:rPr>
              <a:t>.</a:t>
            </a:r>
          </a:p>
          <a:p>
            <a:pPr marL="231775" lvl="1" indent="-231775">
              <a:spcAft>
                <a:spcPts val="1600"/>
              </a:spcAft>
              <a:buClr>
                <a:srgbClr val="8C9B91"/>
              </a:buClr>
              <a:buFont typeface="Arial" pitchFamily="34" charset="0"/>
              <a:buNone/>
            </a:pPr>
            <a:endParaRPr lang="en-US" sz="2000" dirty="0">
              <a:cs typeface="Arial" pitchFamily="34" charset="0"/>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Main Theme Ba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spcBef>
            <a:spcPts val="1200"/>
          </a:spcBef>
          <a:defRPr sz="2400" dirty="0" smtClean="0">
            <a:solidFill>
              <a:schemeClr val="bg1"/>
            </a:solidFill>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5519</TotalTime>
  <Words>1126</Words>
  <Application>Microsoft Office PowerPoint</Application>
  <PresentationFormat>On-screen Show (4:3)</PresentationFormat>
  <Paragraphs>201</Paragraphs>
  <Slides>21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ＭＳ Ｐゴシック</vt:lpstr>
      <vt:lpstr>Arial</vt:lpstr>
      <vt:lpstr>Calibri</vt:lpstr>
      <vt:lpstr>Times</vt:lpstr>
      <vt:lpstr>Wingdings</vt:lpstr>
      <vt:lpstr>Main Theme Base</vt:lpstr>
      <vt:lpstr>Prepare for the PSAT/NMSQT®:    A Step to the Future</vt:lpstr>
      <vt:lpstr>What is the PSAT/NMSQT?</vt:lpstr>
      <vt:lpstr>What is the PSAT/NMSQT®?</vt:lpstr>
      <vt:lpstr>Benefits of the PSAT/NMSQT®</vt:lpstr>
      <vt:lpstr>What Skills are Tested on the PSAT/NMSQT?</vt:lpstr>
      <vt:lpstr>Critical Reading Questions</vt:lpstr>
      <vt:lpstr>Mathematics Questions</vt:lpstr>
      <vt:lpstr>Writing Skills Questions</vt:lpstr>
      <vt:lpstr>How does the PSAT/NMSQT ® compare to the SAT®?</vt:lpstr>
      <vt:lpstr>Sample Questions</vt:lpstr>
      <vt:lpstr>Critical Reading:  Sentence Completions</vt:lpstr>
      <vt:lpstr>Math Section: Student-Produced Response</vt:lpstr>
      <vt:lpstr>Test Preparation Strategies</vt:lpstr>
      <vt:lpstr>Know How the PSAT/NMSQT Is Scored</vt:lpstr>
      <vt:lpstr>Personalized Skills Information</vt:lpstr>
      <vt:lpstr>Test Preparation: Long-Term</vt:lpstr>
      <vt:lpstr>Test Preparation: Short-Term</vt:lpstr>
      <vt:lpstr>Test Preparation: Test Readiness Strategies</vt:lpstr>
      <vt:lpstr>Visit collegeboard.org </vt:lpstr>
      <vt:lpstr>Take the PSAT/NMSQT</vt:lpstr>
      <vt:lpstr>PSAT/NMSQT</vt:lpstr>
    </vt:vector>
  </TitlesOfParts>
  <Company>The College Board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Cronan, Barbara</dc:creator>
  <cp:lastModifiedBy>Bethany Sinkhorn</cp:lastModifiedBy>
  <cp:revision>477</cp:revision>
  <cp:lastPrinted>2012-09-04T03:30:36Z</cp:lastPrinted>
  <dcterms:created xsi:type="dcterms:W3CDTF">2012-08-01T15:13:54Z</dcterms:created>
  <dcterms:modified xsi:type="dcterms:W3CDTF">2014-09-15T13:06:25Z</dcterms:modified>
</cp:coreProperties>
</file>